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comments/comment3.xml" ContentType="application/vnd.openxmlformats-officedocument.presentationml.comments+xml"/>
  <Override PartName="/ppt/commentAuthors.xml" ContentType="application/vnd.openxmlformats-officedocument.presentationml.commentAuthors+xml"/>
  <Override PartName="/ppt/slideLayouts/slideLayout10.xml" ContentType="application/vnd.openxmlformats-officedocument.presentationml.slideLayout+xml"/>
  <Override PartName="/ppt/comments/comment1.xml" ContentType="application/vnd.openxmlformats-officedocument.presentationml.comments+xml"/>
  <Override PartName="/ppt/comments/comment2.xml" ContentType="application/vnd.openxmlformats-officedocument.presentationml.comments+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
  </p:notesMasterIdLst>
  <p:handoutMasterIdLst>
    <p:handoutMasterId r:id="rId7"/>
  </p:handoutMasterIdLst>
  <p:sldIdLst>
    <p:sldId id="256" r:id="rId2"/>
    <p:sldId id="257" r:id="rId3"/>
    <p:sldId id="258" r:id="rId4"/>
    <p:sldId id="259" r:id="rId5"/>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enovo" initials="L" lastIdx="5" clrIdx="0"/>
  <p:cmAuthor id="1" name="" initials="" lastIdx="6" clrIdx="1">
    <p:extLst>
      <p:ext uri="{19B8F6BF-5375-455C-9EA6-DF929625EA0E}">
        <p15:presenceInfo xmlns:p15="http://schemas.microsoft.com/office/powerpoint/2012/main" xmlns="" userId="41712abeda59ac2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17"/>
    <p:restoredTop sz="83587"/>
  </p:normalViewPr>
  <p:slideViewPr>
    <p:cSldViewPr snapToGrid="0" snapToObjects="1">
      <p:cViewPr varScale="1">
        <p:scale>
          <a:sx n="62" d="100"/>
          <a:sy n="62" d="100"/>
        </p:scale>
        <p:origin x="-1128" y="-7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8-05-22T18:19:04.282" idx="1">
    <p:pos x="6773" y="1172"/>
    <p:text>Kindly Confirm this Statement</p:text>
  </p:cm>
  <p:cm authorId="1" dt="2018-06-14T07:56:14.222" idx="1">
    <p:pos x="6773" y="1308"/>
    <p:text>This is confirmed. The Civil surgeon at Pakur, who met us, was the nodal officer for Directorate and NHM.</p:text>
    <p:extLst>
      <p:ext uri="{C676402C-5697-4E1C-873F-D02D1690AC5C}">
        <p15:threadingInfo xmlns:p15="http://schemas.microsoft.com/office/powerpoint/2012/main" xmlns="" timeZoneBias="-330">
          <p15:parentCm authorId="0" idx="1"/>
        </p15:threadingInfo>
      </p:ext>
    </p:extLst>
  </p:cm>
  <p:cm authorId="0" dt="2018-05-22T18:19:52.753" idx="2">
    <p:pos x="7121" y="2751"/>
    <p:text>Kindly delete this observation</p:text>
  </p:cm>
  <p:cm authorId="1" dt="2018-06-14T07:56:33.655" idx="2">
    <p:pos x="7121" y="2887"/>
    <p:text>Deleted</p:text>
    <p:extLst>
      <p:ext uri="{C676402C-5697-4E1C-873F-D02D1690AC5C}">
        <p15:threadingInfo xmlns:p15="http://schemas.microsoft.com/office/powerpoint/2012/main" xmlns="" timeZoneBias="-330">
          <p15:parentCm authorId="0" idx="2"/>
        </p15:threadingInfo>
      </p:ext>
    </p:extLst>
  </p:cm>
  <p:cm authorId="1" dt="2018-06-14T07:57:34.441" idx="3">
    <p:pos x="7121" y="3023"/>
    <p:text>Deleted: Public Private Partnerships are well-utilized in laboratory services. PMSMA has ensured that ANC services are at least available in District Pakur. Development Partners like USAID, UNICEF play a pivotal role in capacity building</p:text>
    <p:extLst>
      <p:ext uri="{C676402C-5697-4E1C-873F-D02D1690AC5C}">
        <p15:threadingInfo xmlns:p15="http://schemas.microsoft.com/office/powerpoint/2012/main" xmlns="" timeZoneBias="-330">
          <p15:parentCm authorId="0" idx="2"/>
        </p15:threadingInfo>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0" dt="2018-05-22T18:20:16.602" idx="3">
    <p:pos x="7121" y="1798"/>
    <p:text>Kindly delete this observation</p:text>
  </p:cm>
  <p:cm authorId="1" dt="2018-06-14T07:57:53.599" idx="4">
    <p:pos x="7121" y="1934"/>
    <p:text>Deleted: A low Kayakalp score is a reflection of the lack of cleanliness and general upkeep of facilities in the state. Biomedical waste management was virtually nonexistent in the state</p:text>
    <p:extLst>
      <p:ext uri="{C676402C-5697-4E1C-873F-D02D1690AC5C}">
        <p15:threadingInfo xmlns:p15="http://schemas.microsoft.com/office/powerpoint/2012/main" xmlns="" timeZoneBias="-330">
          <p15:parentCm authorId="0" idx="3"/>
        </p15:threadingInfo>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0" dt="2018-05-22T18:21:54.224" idx="4">
    <p:pos x="3615" y="447"/>
    <p:text>Recommendations may be linked to concerns eg: filling up of vacancies, improving utilization </p:text>
  </p:cm>
  <p:cm authorId="1" dt="2018-06-14T08:00:19.638" idx="5">
    <p:pos x="3615" y="583"/>
    <p:text>Every state presentation has too many generic recommendations - fill up vacancies, rationalize HR, improve utilization. In this slide, I have tried to retain only the sharp recommendations specific to Jharkhand.</p:text>
    <p:extLst>
      <p:ext uri="{C676402C-5697-4E1C-873F-D02D1690AC5C}">
        <p15:threadingInfo xmlns:p15="http://schemas.microsoft.com/office/powerpoint/2012/main" xmlns="" timeZoneBias="-330">
          <p15:parentCm authorId="0" idx="4"/>
        </p15:threadingInfo>
      </p:ext>
    </p:extLst>
  </p:cm>
  <p:cm authorId="0" dt="2018-05-22T18:26:40.010" idx="5">
    <p:pos x="6713" y="1311"/>
    <p:text>Kindly Delete</p:text>
  </p:cm>
  <p:cm authorId="1" dt="2018-06-14T08:00:31.628" idx="6">
    <p:pos x="6713" y="1447"/>
    <p:text>Deleted: However, Incinerators are not recommended, as it is no longer the scientific recommendation</p:text>
    <p:extLst>
      <p:ext uri="{C676402C-5697-4E1C-873F-D02D1690AC5C}">
        <p15:threadingInfo xmlns:p15="http://schemas.microsoft.com/office/powerpoint/2012/main" xmlns="" timeZoneBias="-330">
          <p15:parentCm authorId="0" idx="5"/>
        </p15:threadingInfo>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1ED9D393-C039-4AE6-AB4E-B5695602C2AD}" type="datetimeFigureOut">
              <a:rPr lang="en-US" smtClean="0"/>
              <a:pPr/>
              <a:t>6/15/2018</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D7328394-4007-4E87-B4DB-54EB164BC926}" type="slidenum">
              <a:rPr lang="en-US" smtClean="0"/>
              <a:pPr/>
              <a:t>‹#›</a:t>
            </a:fld>
            <a:endParaRPr lang="en-US"/>
          </a:p>
        </p:txBody>
      </p:sp>
    </p:spTree>
    <p:extLst>
      <p:ext uri="{BB962C8B-B14F-4D97-AF65-F5344CB8AC3E}">
        <p14:creationId xmlns:p14="http://schemas.microsoft.com/office/powerpoint/2010/main" xmlns="" val="14846203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GB"/>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3D199F10-32AD-FD4A-B814-625AA8C69BD8}" type="datetimeFigureOut">
              <a:rPr lang="en-GB" smtClean="0"/>
              <a:pPr/>
              <a:t>15/06/2018</a:t>
            </a:fld>
            <a:endParaRPr lang="en-GB"/>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GB"/>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GB"/>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C999D5C7-BEC3-3A45-84DF-B9D167BC7999}" type="slidenum">
              <a:rPr lang="en-GB" smtClean="0"/>
              <a:pPr/>
              <a:t>‹#›</a:t>
            </a:fld>
            <a:endParaRPr lang="en-GB"/>
          </a:p>
        </p:txBody>
      </p:sp>
    </p:spTree>
    <p:extLst>
      <p:ext uri="{BB962C8B-B14F-4D97-AF65-F5344CB8AC3E}">
        <p14:creationId xmlns:p14="http://schemas.microsoft.com/office/powerpoint/2010/main" xmlns="" val="999853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Practices such as mixing of infectious and general waste and single pit disposal, throwing of biomedical waste in the open and disposing them off under the rocks as well as burning of biomedical waste was observed. Liquid biomedical waste was drained into general sewer lines without disinfecting them. Vials were seen thrown in the hospital compound in </a:t>
            </a:r>
            <a:r>
              <a:rPr lang="en-US" dirty="0" err="1"/>
              <a:t>Pakur</a:t>
            </a:r>
            <a:r>
              <a:rPr lang="en-US" dirty="0"/>
              <a:t> DH. Segregation of biomedical waste was also sub-optimal. The collected waste was being stored for 48 hours or more before being disposed of. It was disconcerting to note that the state had only one Common Treatment Facility (CTF) that was authorized by the state pollution control board which was located at Ramgarh.  </a:t>
            </a:r>
            <a:br>
              <a:rPr lang="en-US" dirty="0"/>
            </a:br>
            <a:r>
              <a:rPr lang="en-US" dirty="0"/>
              <a:t/>
            </a:r>
            <a:br>
              <a:rPr lang="en-US" dirty="0"/>
            </a:br>
            <a:r>
              <a:rPr lang="en-US" dirty="0"/>
              <a:t>The primary health center is a neglected entity in the Jharkhand health system. These facilities are understaffed and underutilized. Many newly built PHCs are barely functional. Further, PHCs have no role in preventive care and all of the Sub Centers and ANMs were linked directly to CHCs. IPD services in all hospitals were found to be sub optimally utilized with bed occupancy rates of 50%  or lower.  Location of some of the hospitals was also an issue of concern. For e.g. the </a:t>
            </a:r>
            <a:r>
              <a:rPr lang="en-US" dirty="0" err="1"/>
              <a:t>Pakur</a:t>
            </a:r>
            <a:r>
              <a:rPr lang="en-US" dirty="0"/>
              <a:t> District Hospital was located 12 </a:t>
            </a:r>
            <a:r>
              <a:rPr lang="en-US" dirty="0" err="1"/>
              <a:t>kms</a:t>
            </a:r>
            <a:r>
              <a:rPr lang="en-US" dirty="0"/>
              <a:t> outside the town as a result of which it was underutilized.  Blood banking services were not available in </a:t>
            </a:r>
            <a:r>
              <a:rPr lang="en-US" dirty="0" err="1"/>
              <a:t>Pakur</a:t>
            </a:r>
            <a:r>
              <a:rPr lang="en-US" dirty="0"/>
              <a:t> and Jamshedpur District Hospitals.95% of the Sub </a:t>
            </a:r>
            <a:r>
              <a:rPr lang="en-US" dirty="0" err="1"/>
              <a:t>Centres</a:t>
            </a:r>
            <a:r>
              <a:rPr lang="en-US" dirty="0"/>
              <a:t> and PHCs in </a:t>
            </a:r>
            <a:r>
              <a:rPr lang="en-US" dirty="0" err="1"/>
              <a:t>Pakur</a:t>
            </a:r>
            <a:r>
              <a:rPr lang="en-US" dirty="0"/>
              <a:t> did not have electricity and water supply which affected their functioning.  Similarly, none of the sub-centers visited in East </a:t>
            </a:r>
            <a:r>
              <a:rPr lang="en-US" dirty="0" err="1"/>
              <a:t>Singhbum</a:t>
            </a:r>
            <a:r>
              <a:rPr lang="en-US" dirty="0"/>
              <a:t> had electricity supply and most of the PHCs visited had erratic supply of electricity. AYUSH doctors were available only at the district hospitals and are underutilized with only 10-20 daily footfalls. No AYUSH doctor were available downstream in the PHC or CHC. Nonfunctional Biomedical equipment and poor maintenance was also an area of concern.</a:t>
            </a:r>
            <a:endParaRPr lang="en-IN" dirty="0"/>
          </a:p>
          <a:p>
            <a:endParaRPr lang="en-GB" dirty="0"/>
          </a:p>
        </p:txBody>
      </p:sp>
      <p:sp>
        <p:nvSpPr>
          <p:cNvPr id="4" name="Slide Number Placeholder 3"/>
          <p:cNvSpPr>
            <a:spLocks noGrp="1"/>
          </p:cNvSpPr>
          <p:nvPr>
            <p:ph type="sldNum" sz="quarter" idx="10"/>
          </p:nvPr>
        </p:nvSpPr>
        <p:spPr/>
        <p:txBody>
          <a:bodyPr/>
          <a:lstStyle/>
          <a:p>
            <a:fld id="{C999D5C7-BEC3-3A45-84DF-B9D167BC7999}" type="slidenum">
              <a:rPr lang="en-GB" smtClean="0"/>
              <a:pPr/>
              <a:t>3</a:t>
            </a:fld>
            <a:endParaRPr lang="en-GB"/>
          </a:p>
        </p:txBody>
      </p:sp>
    </p:spTree>
    <p:extLst>
      <p:ext uri="{BB962C8B-B14F-4D97-AF65-F5344CB8AC3E}">
        <p14:creationId xmlns:p14="http://schemas.microsoft.com/office/powerpoint/2010/main" xmlns="" val="19272295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F12EC8E-69B7-2C4A-BD4F-4889BEF3E54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xmlns="" id="{09E196A2-A9CA-EF4D-B57B-87072E2BD1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90771240-3978-CA49-9613-15C611080796}"/>
              </a:ext>
            </a:extLst>
          </p:cNvPr>
          <p:cNvSpPr>
            <a:spLocks noGrp="1"/>
          </p:cNvSpPr>
          <p:nvPr>
            <p:ph type="dt" sz="half" idx="10"/>
          </p:nvPr>
        </p:nvSpPr>
        <p:spPr/>
        <p:txBody>
          <a:bodyPr/>
          <a:lstStyle/>
          <a:p>
            <a:fld id="{93D57AFC-9BB3-534B-8B5C-E30111D5D626}" type="datetimeFigureOut">
              <a:rPr lang="en-GB" smtClean="0"/>
              <a:pPr/>
              <a:t>15/06/2018</a:t>
            </a:fld>
            <a:endParaRPr lang="en-GB"/>
          </a:p>
        </p:txBody>
      </p:sp>
      <p:sp>
        <p:nvSpPr>
          <p:cNvPr id="5" name="Footer Placeholder 4">
            <a:extLst>
              <a:ext uri="{FF2B5EF4-FFF2-40B4-BE49-F238E27FC236}">
                <a16:creationId xmlns:a16="http://schemas.microsoft.com/office/drawing/2014/main" xmlns="" id="{30B91233-9F18-9241-8F00-ABD075B899E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9B5C2FFA-385C-C540-9882-122C0CB3AA53}"/>
              </a:ext>
            </a:extLst>
          </p:cNvPr>
          <p:cNvSpPr>
            <a:spLocks noGrp="1"/>
          </p:cNvSpPr>
          <p:nvPr>
            <p:ph type="sldNum" sz="quarter" idx="12"/>
          </p:nvPr>
        </p:nvSpPr>
        <p:spPr/>
        <p:txBody>
          <a:bodyPr/>
          <a:lstStyle/>
          <a:p>
            <a:fld id="{404E04C8-13BC-3B42-B1DA-94C2AD0F216C}" type="slidenum">
              <a:rPr lang="en-GB" smtClean="0"/>
              <a:pPr/>
              <a:t>‹#›</a:t>
            </a:fld>
            <a:endParaRPr lang="en-GB"/>
          </a:p>
        </p:txBody>
      </p:sp>
    </p:spTree>
    <p:extLst>
      <p:ext uri="{BB962C8B-B14F-4D97-AF65-F5344CB8AC3E}">
        <p14:creationId xmlns:p14="http://schemas.microsoft.com/office/powerpoint/2010/main" xmlns="" val="39534543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427A4C6-5879-AA42-B763-C69214F147B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xmlns="" id="{61623462-CE1C-C246-B6A4-BA309F33C29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E6ECFA2D-5D0C-9547-B46C-CA50A678F209}"/>
              </a:ext>
            </a:extLst>
          </p:cNvPr>
          <p:cNvSpPr>
            <a:spLocks noGrp="1"/>
          </p:cNvSpPr>
          <p:nvPr>
            <p:ph type="dt" sz="half" idx="10"/>
          </p:nvPr>
        </p:nvSpPr>
        <p:spPr/>
        <p:txBody>
          <a:bodyPr/>
          <a:lstStyle/>
          <a:p>
            <a:fld id="{93D57AFC-9BB3-534B-8B5C-E30111D5D626}" type="datetimeFigureOut">
              <a:rPr lang="en-GB" smtClean="0"/>
              <a:pPr/>
              <a:t>15/06/2018</a:t>
            </a:fld>
            <a:endParaRPr lang="en-GB"/>
          </a:p>
        </p:txBody>
      </p:sp>
      <p:sp>
        <p:nvSpPr>
          <p:cNvPr id="5" name="Footer Placeholder 4">
            <a:extLst>
              <a:ext uri="{FF2B5EF4-FFF2-40B4-BE49-F238E27FC236}">
                <a16:creationId xmlns:a16="http://schemas.microsoft.com/office/drawing/2014/main" xmlns="" id="{1338EC5F-BF8B-FF4B-9DAD-486FE34252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B56C62AC-8950-C340-BEEB-74A0A166BB4D}"/>
              </a:ext>
            </a:extLst>
          </p:cNvPr>
          <p:cNvSpPr>
            <a:spLocks noGrp="1"/>
          </p:cNvSpPr>
          <p:nvPr>
            <p:ph type="sldNum" sz="quarter" idx="12"/>
          </p:nvPr>
        </p:nvSpPr>
        <p:spPr/>
        <p:txBody>
          <a:bodyPr/>
          <a:lstStyle/>
          <a:p>
            <a:fld id="{404E04C8-13BC-3B42-B1DA-94C2AD0F216C}" type="slidenum">
              <a:rPr lang="en-GB" smtClean="0"/>
              <a:pPr/>
              <a:t>‹#›</a:t>
            </a:fld>
            <a:endParaRPr lang="en-GB"/>
          </a:p>
        </p:txBody>
      </p:sp>
    </p:spTree>
    <p:extLst>
      <p:ext uri="{BB962C8B-B14F-4D97-AF65-F5344CB8AC3E}">
        <p14:creationId xmlns:p14="http://schemas.microsoft.com/office/powerpoint/2010/main" xmlns="" val="2898364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FEA47695-4559-C24D-9083-9F9E66BFAC3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xmlns="" id="{69EF1F05-1CF2-8D44-9482-CCA4DEDCF54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BEA2D565-081E-4049-A8FC-52C3FACED69E}"/>
              </a:ext>
            </a:extLst>
          </p:cNvPr>
          <p:cNvSpPr>
            <a:spLocks noGrp="1"/>
          </p:cNvSpPr>
          <p:nvPr>
            <p:ph type="dt" sz="half" idx="10"/>
          </p:nvPr>
        </p:nvSpPr>
        <p:spPr/>
        <p:txBody>
          <a:bodyPr/>
          <a:lstStyle/>
          <a:p>
            <a:fld id="{93D57AFC-9BB3-534B-8B5C-E30111D5D626}" type="datetimeFigureOut">
              <a:rPr lang="en-GB" smtClean="0"/>
              <a:pPr/>
              <a:t>15/06/2018</a:t>
            </a:fld>
            <a:endParaRPr lang="en-GB"/>
          </a:p>
        </p:txBody>
      </p:sp>
      <p:sp>
        <p:nvSpPr>
          <p:cNvPr id="5" name="Footer Placeholder 4">
            <a:extLst>
              <a:ext uri="{FF2B5EF4-FFF2-40B4-BE49-F238E27FC236}">
                <a16:creationId xmlns:a16="http://schemas.microsoft.com/office/drawing/2014/main" xmlns="" id="{7DBE905A-1F62-FE44-BC92-6B0E596783D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4EC3C17D-4D84-6745-9602-3E600933B31B}"/>
              </a:ext>
            </a:extLst>
          </p:cNvPr>
          <p:cNvSpPr>
            <a:spLocks noGrp="1"/>
          </p:cNvSpPr>
          <p:nvPr>
            <p:ph type="sldNum" sz="quarter" idx="12"/>
          </p:nvPr>
        </p:nvSpPr>
        <p:spPr/>
        <p:txBody>
          <a:bodyPr/>
          <a:lstStyle/>
          <a:p>
            <a:fld id="{404E04C8-13BC-3B42-B1DA-94C2AD0F216C}" type="slidenum">
              <a:rPr lang="en-GB" smtClean="0"/>
              <a:pPr/>
              <a:t>‹#›</a:t>
            </a:fld>
            <a:endParaRPr lang="en-GB"/>
          </a:p>
        </p:txBody>
      </p:sp>
    </p:spTree>
    <p:extLst>
      <p:ext uri="{BB962C8B-B14F-4D97-AF65-F5344CB8AC3E}">
        <p14:creationId xmlns:p14="http://schemas.microsoft.com/office/powerpoint/2010/main" xmlns="" val="815794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0957B9C-FEB2-4B4C-BCAC-81F26210979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0D85ECA5-DF21-944C-8312-D9CF550A2AF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7955A9D2-42BA-054D-856D-86147F5302BE}"/>
              </a:ext>
            </a:extLst>
          </p:cNvPr>
          <p:cNvSpPr>
            <a:spLocks noGrp="1"/>
          </p:cNvSpPr>
          <p:nvPr>
            <p:ph type="dt" sz="half" idx="10"/>
          </p:nvPr>
        </p:nvSpPr>
        <p:spPr/>
        <p:txBody>
          <a:bodyPr/>
          <a:lstStyle/>
          <a:p>
            <a:fld id="{93D57AFC-9BB3-534B-8B5C-E30111D5D626}" type="datetimeFigureOut">
              <a:rPr lang="en-GB" smtClean="0"/>
              <a:pPr/>
              <a:t>15/06/2018</a:t>
            </a:fld>
            <a:endParaRPr lang="en-GB"/>
          </a:p>
        </p:txBody>
      </p:sp>
      <p:sp>
        <p:nvSpPr>
          <p:cNvPr id="5" name="Footer Placeholder 4">
            <a:extLst>
              <a:ext uri="{FF2B5EF4-FFF2-40B4-BE49-F238E27FC236}">
                <a16:creationId xmlns:a16="http://schemas.microsoft.com/office/drawing/2014/main" xmlns="" id="{F4484464-51A6-1A4C-84C6-820D36313D6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62979776-DAE9-6A4B-BC0C-D9D92859616C}"/>
              </a:ext>
            </a:extLst>
          </p:cNvPr>
          <p:cNvSpPr>
            <a:spLocks noGrp="1"/>
          </p:cNvSpPr>
          <p:nvPr>
            <p:ph type="sldNum" sz="quarter" idx="12"/>
          </p:nvPr>
        </p:nvSpPr>
        <p:spPr/>
        <p:txBody>
          <a:bodyPr/>
          <a:lstStyle/>
          <a:p>
            <a:fld id="{404E04C8-13BC-3B42-B1DA-94C2AD0F216C}" type="slidenum">
              <a:rPr lang="en-GB" smtClean="0"/>
              <a:pPr/>
              <a:t>‹#›</a:t>
            </a:fld>
            <a:endParaRPr lang="en-GB"/>
          </a:p>
        </p:txBody>
      </p:sp>
    </p:spTree>
    <p:extLst>
      <p:ext uri="{BB962C8B-B14F-4D97-AF65-F5344CB8AC3E}">
        <p14:creationId xmlns:p14="http://schemas.microsoft.com/office/powerpoint/2010/main" xmlns="" val="3064289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BC21C4C-2DFC-5640-BFF5-30A167ABB0E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xmlns="" id="{08D49670-6E23-444D-912F-41B11278E92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B7CC0452-0EDB-5A48-899E-5D30272567D7}"/>
              </a:ext>
            </a:extLst>
          </p:cNvPr>
          <p:cNvSpPr>
            <a:spLocks noGrp="1"/>
          </p:cNvSpPr>
          <p:nvPr>
            <p:ph type="dt" sz="half" idx="10"/>
          </p:nvPr>
        </p:nvSpPr>
        <p:spPr/>
        <p:txBody>
          <a:bodyPr/>
          <a:lstStyle/>
          <a:p>
            <a:fld id="{93D57AFC-9BB3-534B-8B5C-E30111D5D626}" type="datetimeFigureOut">
              <a:rPr lang="en-GB" smtClean="0"/>
              <a:pPr/>
              <a:t>15/06/2018</a:t>
            </a:fld>
            <a:endParaRPr lang="en-GB"/>
          </a:p>
        </p:txBody>
      </p:sp>
      <p:sp>
        <p:nvSpPr>
          <p:cNvPr id="5" name="Footer Placeholder 4">
            <a:extLst>
              <a:ext uri="{FF2B5EF4-FFF2-40B4-BE49-F238E27FC236}">
                <a16:creationId xmlns:a16="http://schemas.microsoft.com/office/drawing/2014/main" xmlns="" id="{823322BA-4408-4448-877A-1412D34B36D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C26EDB2C-D1E7-6345-BD0D-8C9D27B1EB62}"/>
              </a:ext>
            </a:extLst>
          </p:cNvPr>
          <p:cNvSpPr>
            <a:spLocks noGrp="1"/>
          </p:cNvSpPr>
          <p:nvPr>
            <p:ph type="sldNum" sz="quarter" idx="12"/>
          </p:nvPr>
        </p:nvSpPr>
        <p:spPr/>
        <p:txBody>
          <a:bodyPr/>
          <a:lstStyle/>
          <a:p>
            <a:fld id="{404E04C8-13BC-3B42-B1DA-94C2AD0F216C}" type="slidenum">
              <a:rPr lang="en-GB" smtClean="0"/>
              <a:pPr/>
              <a:t>‹#›</a:t>
            </a:fld>
            <a:endParaRPr lang="en-GB"/>
          </a:p>
        </p:txBody>
      </p:sp>
    </p:spTree>
    <p:extLst>
      <p:ext uri="{BB962C8B-B14F-4D97-AF65-F5344CB8AC3E}">
        <p14:creationId xmlns:p14="http://schemas.microsoft.com/office/powerpoint/2010/main" xmlns="" val="32613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B3FE5BD-29D0-0A43-9DF6-009785B6091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679C154B-5F70-8542-B1FA-ACAE541E488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xmlns="" id="{3FD09FF1-E2DD-E143-934D-352FAA559E2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xmlns="" id="{F08FAEBF-B661-1144-A21D-5CF1B2B2F4D0}"/>
              </a:ext>
            </a:extLst>
          </p:cNvPr>
          <p:cNvSpPr>
            <a:spLocks noGrp="1"/>
          </p:cNvSpPr>
          <p:nvPr>
            <p:ph type="dt" sz="half" idx="10"/>
          </p:nvPr>
        </p:nvSpPr>
        <p:spPr/>
        <p:txBody>
          <a:bodyPr/>
          <a:lstStyle/>
          <a:p>
            <a:fld id="{93D57AFC-9BB3-534B-8B5C-E30111D5D626}" type="datetimeFigureOut">
              <a:rPr lang="en-GB" smtClean="0"/>
              <a:pPr/>
              <a:t>15/06/2018</a:t>
            </a:fld>
            <a:endParaRPr lang="en-GB"/>
          </a:p>
        </p:txBody>
      </p:sp>
      <p:sp>
        <p:nvSpPr>
          <p:cNvPr id="6" name="Footer Placeholder 5">
            <a:extLst>
              <a:ext uri="{FF2B5EF4-FFF2-40B4-BE49-F238E27FC236}">
                <a16:creationId xmlns:a16="http://schemas.microsoft.com/office/drawing/2014/main" xmlns="" id="{6200BD05-250A-7C41-83E2-95A29C9EDC9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xmlns="" id="{17CE7D7F-0851-F243-91B0-73678C727096}"/>
              </a:ext>
            </a:extLst>
          </p:cNvPr>
          <p:cNvSpPr>
            <a:spLocks noGrp="1"/>
          </p:cNvSpPr>
          <p:nvPr>
            <p:ph type="sldNum" sz="quarter" idx="12"/>
          </p:nvPr>
        </p:nvSpPr>
        <p:spPr/>
        <p:txBody>
          <a:bodyPr/>
          <a:lstStyle/>
          <a:p>
            <a:fld id="{404E04C8-13BC-3B42-B1DA-94C2AD0F216C}" type="slidenum">
              <a:rPr lang="en-GB" smtClean="0"/>
              <a:pPr/>
              <a:t>‹#›</a:t>
            </a:fld>
            <a:endParaRPr lang="en-GB"/>
          </a:p>
        </p:txBody>
      </p:sp>
    </p:spTree>
    <p:extLst>
      <p:ext uri="{BB962C8B-B14F-4D97-AF65-F5344CB8AC3E}">
        <p14:creationId xmlns:p14="http://schemas.microsoft.com/office/powerpoint/2010/main" xmlns="" val="29321679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E833CAC-6E40-F841-A759-EDCA6CAC3B1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xmlns="" id="{FFF7BF4F-BFA7-244C-A046-6D057141482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3AE9FBD6-D370-E140-855F-0255920844B0}"/>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xmlns="" id="{25C00384-3FD4-A748-A88C-75416E250D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28C1755B-84CB-4042-997A-DA7A27F4727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xmlns="" id="{F929A9B5-34C6-4940-8564-9A667874B16F}"/>
              </a:ext>
            </a:extLst>
          </p:cNvPr>
          <p:cNvSpPr>
            <a:spLocks noGrp="1"/>
          </p:cNvSpPr>
          <p:nvPr>
            <p:ph type="dt" sz="half" idx="10"/>
          </p:nvPr>
        </p:nvSpPr>
        <p:spPr/>
        <p:txBody>
          <a:bodyPr/>
          <a:lstStyle/>
          <a:p>
            <a:fld id="{93D57AFC-9BB3-534B-8B5C-E30111D5D626}" type="datetimeFigureOut">
              <a:rPr lang="en-GB" smtClean="0"/>
              <a:pPr/>
              <a:t>15/06/2018</a:t>
            </a:fld>
            <a:endParaRPr lang="en-GB"/>
          </a:p>
        </p:txBody>
      </p:sp>
      <p:sp>
        <p:nvSpPr>
          <p:cNvPr id="8" name="Footer Placeholder 7">
            <a:extLst>
              <a:ext uri="{FF2B5EF4-FFF2-40B4-BE49-F238E27FC236}">
                <a16:creationId xmlns:a16="http://schemas.microsoft.com/office/drawing/2014/main" xmlns="" id="{74E67160-01EB-AA45-A67A-1CBBDF22C00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xmlns="" id="{6878CF42-F7A3-5447-B3CB-4D6847F5CFF2}"/>
              </a:ext>
            </a:extLst>
          </p:cNvPr>
          <p:cNvSpPr>
            <a:spLocks noGrp="1"/>
          </p:cNvSpPr>
          <p:nvPr>
            <p:ph type="sldNum" sz="quarter" idx="12"/>
          </p:nvPr>
        </p:nvSpPr>
        <p:spPr/>
        <p:txBody>
          <a:bodyPr/>
          <a:lstStyle/>
          <a:p>
            <a:fld id="{404E04C8-13BC-3B42-B1DA-94C2AD0F216C}" type="slidenum">
              <a:rPr lang="en-GB" smtClean="0"/>
              <a:pPr/>
              <a:t>‹#›</a:t>
            </a:fld>
            <a:endParaRPr lang="en-GB"/>
          </a:p>
        </p:txBody>
      </p:sp>
    </p:spTree>
    <p:extLst>
      <p:ext uri="{BB962C8B-B14F-4D97-AF65-F5344CB8AC3E}">
        <p14:creationId xmlns:p14="http://schemas.microsoft.com/office/powerpoint/2010/main" xmlns="" val="38076973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F829ED4-AAFF-4441-B7A5-4E2810929CF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xmlns="" id="{7B236128-12C9-6C40-864C-D6C9BF305102}"/>
              </a:ext>
            </a:extLst>
          </p:cNvPr>
          <p:cNvSpPr>
            <a:spLocks noGrp="1"/>
          </p:cNvSpPr>
          <p:nvPr>
            <p:ph type="dt" sz="half" idx="10"/>
          </p:nvPr>
        </p:nvSpPr>
        <p:spPr/>
        <p:txBody>
          <a:bodyPr/>
          <a:lstStyle/>
          <a:p>
            <a:fld id="{93D57AFC-9BB3-534B-8B5C-E30111D5D626}" type="datetimeFigureOut">
              <a:rPr lang="en-GB" smtClean="0"/>
              <a:pPr/>
              <a:t>15/06/2018</a:t>
            </a:fld>
            <a:endParaRPr lang="en-GB"/>
          </a:p>
        </p:txBody>
      </p:sp>
      <p:sp>
        <p:nvSpPr>
          <p:cNvPr id="4" name="Footer Placeholder 3">
            <a:extLst>
              <a:ext uri="{FF2B5EF4-FFF2-40B4-BE49-F238E27FC236}">
                <a16:creationId xmlns:a16="http://schemas.microsoft.com/office/drawing/2014/main" xmlns="" id="{226F5BC8-6C40-C94A-A6D1-4D3E75A1705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xmlns="" id="{50C87D23-5214-0D4F-A156-9973D45C4105}"/>
              </a:ext>
            </a:extLst>
          </p:cNvPr>
          <p:cNvSpPr>
            <a:spLocks noGrp="1"/>
          </p:cNvSpPr>
          <p:nvPr>
            <p:ph type="sldNum" sz="quarter" idx="12"/>
          </p:nvPr>
        </p:nvSpPr>
        <p:spPr/>
        <p:txBody>
          <a:bodyPr/>
          <a:lstStyle/>
          <a:p>
            <a:fld id="{404E04C8-13BC-3B42-B1DA-94C2AD0F216C}" type="slidenum">
              <a:rPr lang="en-GB" smtClean="0"/>
              <a:pPr/>
              <a:t>‹#›</a:t>
            </a:fld>
            <a:endParaRPr lang="en-GB"/>
          </a:p>
        </p:txBody>
      </p:sp>
    </p:spTree>
    <p:extLst>
      <p:ext uri="{BB962C8B-B14F-4D97-AF65-F5344CB8AC3E}">
        <p14:creationId xmlns:p14="http://schemas.microsoft.com/office/powerpoint/2010/main" xmlns="" val="961287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8AFC162A-2ACD-7546-883C-9195A597A39C}"/>
              </a:ext>
            </a:extLst>
          </p:cNvPr>
          <p:cNvSpPr>
            <a:spLocks noGrp="1"/>
          </p:cNvSpPr>
          <p:nvPr>
            <p:ph type="dt" sz="half" idx="10"/>
          </p:nvPr>
        </p:nvSpPr>
        <p:spPr/>
        <p:txBody>
          <a:bodyPr/>
          <a:lstStyle/>
          <a:p>
            <a:fld id="{93D57AFC-9BB3-534B-8B5C-E30111D5D626}" type="datetimeFigureOut">
              <a:rPr lang="en-GB" smtClean="0"/>
              <a:pPr/>
              <a:t>15/06/2018</a:t>
            </a:fld>
            <a:endParaRPr lang="en-GB"/>
          </a:p>
        </p:txBody>
      </p:sp>
      <p:sp>
        <p:nvSpPr>
          <p:cNvPr id="3" name="Footer Placeholder 2">
            <a:extLst>
              <a:ext uri="{FF2B5EF4-FFF2-40B4-BE49-F238E27FC236}">
                <a16:creationId xmlns:a16="http://schemas.microsoft.com/office/drawing/2014/main" xmlns="" id="{FE8862A6-2F85-324A-AAE9-DB4B1B9DB23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xmlns="" id="{2F1A4CD7-5BA8-5E48-A232-3188973655B3}"/>
              </a:ext>
            </a:extLst>
          </p:cNvPr>
          <p:cNvSpPr>
            <a:spLocks noGrp="1"/>
          </p:cNvSpPr>
          <p:nvPr>
            <p:ph type="sldNum" sz="quarter" idx="12"/>
          </p:nvPr>
        </p:nvSpPr>
        <p:spPr/>
        <p:txBody>
          <a:bodyPr/>
          <a:lstStyle/>
          <a:p>
            <a:fld id="{404E04C8-13BC-3B42-B1DA-94C2AD0F216C}" type="slidenum">
              <a:rPr lang="en-GB" smtClean="0"/>
              <a:pPr/>
              <a:t>‹#›</a:t>
            </a:fld>
            <a:endParaRPr lang="en-GB"/>
          </a:p>
        </p:txBody>
      </p:sp>
    </p:spTree>
    <p:extLst>
      <p:ext uri="{BB962C8B-B14F-4D97-AF65-F5344CB8AC3E}">
        <p14:creationId xmlns:p14="http://schemas.microsoft.com/office/powerpoint/2010/main" xmlns="" val="2641454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0FE6B58-6B52-CF42-B4AB-BB78E54845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BF5EA0BA-BD1F-B14C-A77F-DD1148A814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xmlns="" id="{037BA4E1-058C-DD4A-B669-B2A2A8B08B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F5C2341A-94C5-754C-B702-515845120F1C}"/>
              </a:ext>
            </a:extLst>
          </p:cNvPr>
          <p:cNvSpPr>
            <a:spLocks noGrp="1"/>
          </p:cNvSpPr>
          <p:nvPr>
            <p:ph type="dt" sz="half" idx="10"/>
          </p:nvPr>
        </p:nvSpPr>
        <p:spPr/>
        <p:txBody>
          <a:bodyPr/>
          <a:lstStyle/>
          <a:p>
            <a:fld id="{93D57AFC-9BB3-534B-8B5C-E30111D5D626}" type="datetimeFigureOut">
              <a:rPr lang="en-GB" smtClean="0"/>
              <a:pPr/>
              <a:t>15/06/2018</a:t>
            </a:fld>
            <a:endParaRPr lang="en-GB"/>
          </a:p>
        </p:txBody>
      </p:sp>
      <p:sp>
        <p:nvSpPr>
          <p:cNvPr id="6" name="Footer Placeholder 5">
            <a:extLst>
              <a:ext uri="{FF2B5EF4-FFF2-40B4-BE49-F238E27FC236}">
                <a16:creationId xmlns:a16="http://schemas.microsoft.com/office/drawing/2014/main" xmlns="" id="{B3C8E234-361D-0C49-A6F5-C1C546B82FA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xmlns="" id="{FBA669E9-5C9E-F245-A4F0-F1190F98B6A7}"/>
              </a:ext>
            </a:extLst>
          </p:cNvPr>
          <p:cNvSpPr>
            <a:spLocks noGrp="1"/>
          </p:cNvSpPr>
          <p:nvPr>
            <p:ph type="sldNum" sz="quarter" idx="12"/>
          </p:nvPr>
        </p:nvSpPr>
        <p:spPr/>
        <p:txBody>
          <a:bodyPr/>
          <a:lstStyle/>
          <a:p>
            <a:fld id="{404E04C8-13BC-3B42-B1DA-94C2AD0F216C}" type="slidenum">
              <a:rPr lang="en-GB" smtClean="0"/>
              <a:pPr/>
              <a:t>‹#›</a:t>
            </a:fld>
            <a:endParaRPr lang="en-GB"/>
          </a:p>
        </p:txBody>
      </p:sp>
    </p:spTree>
    <p:extLst>
      <p:ext uri="{BB962C8B-B14F-4D97-AF65-F5344CB8AC3E}">
        <p14:creationId xmlns:p14="http://schemas.microsoft.com/office/powerpoint/2010/main" xmlns="" val="22473997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52C27B5-F64A-1B45-880B-40056138D1B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xmlns="" id="{84977DF4-481A-1840-B1EF-211C49D0B68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xmlns="" id="{FF1BDEF7-6E1D-3749-929C-DCB63D4CBC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2F43C8FD-660B-EB4B-8A8E-2914120316D0}"/>
              </a:ext>
            </a:extLst>
          </p:cNvPr>
          <p:cNvSpPr>
            <a:spLocks noGrp="1"/>
          </p:cNvSpPr>
          <p:nvPr>
            <p:ph type="dt" sz="half" idx="10"/>
          </p:nvPr>
        </p:nvSpPr>
        <p:spPr/>
        <p:txBody>
          <a:bodyPr/>
          <a:lstStyle/>
          <a:p>
            <a:fld id="{93D57AFC-9BB3-534B-8B5C-E30111D5D626}" type="datetimeFigureOut">
              <a:rPr lang="en-GB" smtClean="0"/>
              <a:pPr/>
              <a:t>15/06/2018</a:t>
            </a:fld>
            <a:endParaRPr lang="en-GB"/>
          </a:p>
        </p:txBody>
      </p:sp>
      <p:sp>
        <p:nvSpPr>
          <p:cNvPr id="6" name="Footer Placeholder 5">
            <a:extLst>
              <a:ext uri="{FF2B5EF4-FFF2-40B4-BE49-F238E27FC236}">
                <a16:creationId xmlns:a16="http://schemas.microsoft.com/office/drawing/2014/main" xmlns="" id="{E311F92D-16A3-794F-A4F6-13E38D6F3BD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xmlns="" id="{C4578792-BA42-9D48-88B1-E7FB71F30AD2}"/>
              </a:ext>
            </a:extLst>
          </p:cNvPr>
          <p:cNvSpPr>
            <a:spLocks noGrp="1"/>
          </p:cNvSpPr>
          <p:nvPr>
            <p:ph type="sldNum" sz="quarter" idx="12"/>
          </p:nvPr>
        </p:nvSpPr>
        <p:spPr/>
        <p:txBody>
          <a:bodyPr/>
          <a:lstStyle/>
          <a:p>
            <a:fld id="{404E04C8-13BC-3B42-B1DA-94C2AD0F216C}" type="slidenum">
              <a:rPr lang="en-GB" smtClean="0"/>
              <a:pPr/>
              <a:t>‹#›</a:t>
            </a:fld>
            <a:endParaRPr lang="en-GB"/>
          </a:p>
        </p:txBody>
      </p:sp>
    </p:spTree>
    <p:extLst>
      <p:ext uri="{BB962C8B-B14F-4D97-AF65-F5344CB8AC3E}">
        <p14:creationId xmlns:p14="http://schemas.microsoft.com/office/powerpoint/2010/main" xmlns="" val="3697994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CD00E22B-3A2F-D648-8464-B4A8391EE0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xmlns="" id="{8939C72D-EA0E-1248-9A57-FB22C3BA7D5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46B497E-BA93-0A42-8EE1-55AAF1A128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D57AFC-9BB3-534B-8B5C-E30111D5D626}" type="datetimeFigureOut">
              <a:rPr lang="en-GB" smtClean="0"/>
              <a:pPr/>
              <a:t>15/06/2018</a:t>
            </a:fld>
            <a:endParaRPr lang="en-GB"/>
          </a:p>
        </p:txBody>
      </p:sp>
      <p:sp>
        <p:nvSpPr>
          <p:cNvPr id="5" name="Footer Placeholder 4">
            <a:extLst>
              <a:ext uri="{FF2B5EF4-FFF2-40B4-BE49-F238E27FC236}">
                <a16:creationId xmlns:a16="http://schemas.microsoft.com/office/drawing/2014/main" xmlns="" id="{37E3463A-3EF1-3E42-B6CA-F74C304FBDD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xmlns="" id="{44B80DBB-17FC-5D4E-BD75-703AE27EDB1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4E04C8-13BC-3B42-B1DA-94C2AD0F216C}" type="slidenum">
              <a:rPr lang="en-GB" smtClean="0"/>
              <a:pPr/>
              <a:t>‹#›</a:t>
            </a:fld>
            <a:endParaRPr lang="en-GB"/>
          </a:p>
        </p:txBody>
      </p:sp>
    </p:spTree>
    <p:extLst>
      <p:ext uri="{BB962C8B-B14F-4D97-AF65-F5344CB8AC3E}">
        <p14:creationId xmlns:p14="http://schemas.microsoft.com/office/powerpoint/2010/main" xmlns="" val="7889904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s/_rels/slide2.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comments" Target="../comments/comment3.xml"/><Relationship Id="rId3" Type="http://schemas.openxmlformats.org/officeDocument/2006/relationships/image" Target="../media/image11.jpeg"/><Relationship Id="rId7" Type="http://schemas.openxmlformats.org/officeDocument/2006/relationships/image" Target="../media/image15.jpeg"/><Relationship Id="rId12" Type="http://schemas.openxmlformats.org/officeDocument/2006/relationships/image" Target="../media/image20.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11" Type="http://schemas.openxmlformats.org/officeDocument/2006/relationships/image" Target="../media/image19.jpeg"/><Relationship Id="rId5" Type="http://schemas.openxmlformats.org/officeDocument/2006/relationships/image" Target="../media/image13.jpeg"/><Relationship Id="rId10" Type="http://schemas.openxmlformats.org/officeDocument/2006/relationships/image" Target="../media/image18.jpeg"/><Relationship Id="rId4" Type="http://schemas.openxmlformats.org/officeDocument/2006/relationships/image" Target="../media/image12.jpeg"/><Relationship Id="rId9"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F4165A-3141-E44E-9672-D0D25D2D4D0A}"/>
              </a:ext>
            </a:extLst>
          </p:cNvPr>
          <p:cNvSpPr>
            <a:spLocks noGrp="1"/>
          </p:cNvSpPr>
          <p:nvPr>
            <p:ph type="ctrTitle"/>
          </p:nvPr>
        </p:nvSpPr>
        <p:spPr/>
        <p:txBody>
          <a:bodyPr/>
          <a:lstStyle/>
          <a:p>
            <a:r>
              <a:rPr lang="en-GB"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Jharkhand</a:t>
            </a:r>
          </a:p>
        </p:txBody>
      </p:sp>
      <p:sp>
        <p:nvSpPr>
          <p:cNvPr id="3" name="Subtitle 2">
            <a:extLst>
              <a:ext uri="{FF2B5EF4-FFF2-40B4-BE49-F238E27FC236}">
                <a16:creationId xmlns:a16="http://schemas.microsoft.com/office/drawing/2014/main" xmlns="" id="{45617CD1-F3D2-BD4C-9268-344BED575D57}"/>
              </a:ext>
            </a:extLst>
          </p:cNvPr>
          <p:cNvSpPr>
            <a:spLocks noGrp="1"/>
          </p:cNvSpPr>
          <p:nvPr>
            <p:ph type="subTitle" idx="1"/>
          </p:nvPr>
        </p:nvSpPr>
        <p:spPr/>
        <p:txBody>
          <a:bodyPr/>
          <a:lstStyle/>
          <a:p>
            <a:r>
              <a:rPr lang="en-GB" dirty="0" err="1">
                <a:latin typeface="Helvetica Neue" panose="02000503000000020004" pitchFamily="2" charset="0"/>
                <a:ea typeface="Helvetica Neue" panose="02000503000000020004" pitchFamily="2" charset="0"/>
                <a:cs typeface="Helvetica Neue" panose="02000503000000020004" pitchFamily="2" charset="0"/>
              </a:rPr>
              <a:t>Pakur</a:t>
            </a:r>
            <a:r>
              <a:rPr lang="en-GB" dirty="0">
                <a:latin typeface="Helvetica Neue" panose="02000503000000020004" pitchFamily="2" charset="0"/>
                <a:ea typeface="Helvetica Neue" panose="02000503000000020004" pitchFamily="2" charset="0"/>
                <a:cs typeface="Helvetica Neue" panose="02000503000000020004" pitchFamily="2" charset="0"/>
              </a:rPr>
              <a:t> and </a:t>
            </a:r>
            <a:r>
              <a:rPr lang="en-US" dirty="0">
                <a:latin typeface="Helvetica Neue" panose="02000503000000020004" pitchFamily="2" charset="0"/>
                <a:ea typeface="Helvetica Neue" panose="02000503000000020004" pitchFamily="2" charset="0"/>
                <a:cs typeface="Helvetica Neue" panose="02000503000000020004" pitchFamily="2" charset="0"/>
              </a:rPr>
              <a:t>East </a:t>
            </a:r>
            <a:r>
              <a:rPr lang="en-US" dirty="0" err="1">
                <a:latin typeface="Helvetica Neue" panose="02000503000000020004" pitchFamily="2" charset="0"/>
                <a:ea typeface="Helvetica Neue" panose="02000503000000020004" pitchFamily="2" charset="0"/>
                <a:cs typeface="Helvetica Neue" panose="02000503000000020004" pitchFamily="2" charset="0"/>
              </a:rPr>
              <a:t>Singhbhum</a:t>
            </a:r>
            <a:endParaRPr lang="en-GB" dirty="0">
              <a:latin typeface="Helvetica Neue" panose="02000503000000020004" pitchFamily="2" charset="0"/>
              <a:ea typeface="Helvetica Neue" panose="02000503000000020004" pitchFamily="2" charset="0"/>
              <a:cs typeface="Helvetica Neue" panose="02000503000000020004" pitchFamily="2" charset="0"/>
            </a:endParaRPr>
          </a:p>
          <a:p>
            <a:endParaRPr lang="en-GB" dirty="0">
              <a:latin typeface="Helvetica Neue" panose="02000503000000020004" pitchFamily="2" charset="0"/>
              <a:ea typeface="Helvetica Neue" panose="02000503000000020004" pitchFamily="2" charset="0"/>
              <a:cs typeface="Helvetica Neue" panose="02000503000000020004" pitchFamily="2" charset="0"/>
            </a:endParaRPr>
          </a:p>
          <a:p>
            <a:r>
              <a:rPr lang="en-GB" dirty="0">
                <a:latin typeface="Helvetica Neue" panose="02000503000000020004" pitchFamily="2" charset="0"/>
                <a:ea typeface="Helvetica Neue" panose="02000503000000020004" pitchFamily="2" charset="0"/>
                <a:cs typeface="Helvetica Neue" panose="02000503000000020004" pitchFamily="2" charset="0"/>
              </a:rPr>
              <a:t>11</a:t>
            </a:r>
            <a:r>
              <a:rPr lang="en-GB" baseline="30000" dirty="0">
                <a:latin typeface="Helvetica Neue" panose="02000503000000020004" pitchFamily="2" charset="0"/>
                <a:ea typeface="Helvetica Neue" panose="02000503000000020004" pitchFamily="2" charset="0"/>
                <a:cs typeface="Helvetica Neue" panose="02000503000000020004" pitchFamily="2" charset="0"/>
              </a:rPr>
              <a:t>th</a:t>
            </a:r>
            <a:r>
              <a:rPr lang="en-GB" dirty="0">
                <a:latin typeface="Helvetica Neue" panose="02000503000000020004" pitchFamily="2" charset="0"/>
                <a:ea typeface="Helvetica Neue" panose="02000503000000020004" pitchFamily="2" charset="0"/>
                <a:cs typeface="Helvetica Neue" panose="02000503000000020004" pitchFamily="2" charset="0"/>
              </a:rPr>
              <a:t> CRM Findings</a:t>
            </a:r>
          </a:p>
        </p:txBody>
      </p:sp>
      <p:pic>
        <p:nvPicPr>
          <p:cNvPr id="5" name="Picture 4">
            <a:extLst>
              <a:ext uri="{FF2B5EF4-FFF2-40B4-BE49-F238E27FC236}">
                <a16:creationId xmlns:a16="http://schemas.microsoft.com/office/drawing/2014/main" xmlns="" id="{629EAE1A-A7A4-B846-9ED9-1B3E7392144B}"/>
              </a:ext>
            </a:extLst>
          </p:cNvPr>
          <p:cNvPicPr>
            <a:picLocks noChangeAspect="1"/>
          </p:cNvPicPr>
          <p:nvPr/>
        </p:nvPicPr>
        <p:blipFill>
          <a:blip r:embed="rId2"/>
          <a:stretch>
            <a:fillRect/>
          </a:stretch>
        </p:blipFill>
        <p:spPr>
          <a:xfrm>
            <a:off x="1490299" y="-21995"/>
            <a:ext cx="1495120" cy="1121340"/>
          </a:xfrm>
          <a:prstGeom prst="rect">
            <a:avLst/>
          </a:prstGeom>
        </p:spPr>
      </p:pic>
      <p:pic>
        <p:nvPicPr>
          <p:cNvPr id="7" name="Picture 6">
            <a:extLst>
              <a:ext uri="{FF2B5EF4-FFF2-40B4-BE49-F238E27FC236}">
                <a16:creationId xmlns:a16="http://schemas.microsoft.com/office/drawing/2014/main" xmlns="" id="{19E4C8D9-986C-AD49-AEC1-DC36B6DF0C0E}"/>
              </a:ext>
            </a:extLst>
          </p:cNvPr>
          <p:cNvPicPr>
            <a:picLocks noChangeAspect="1"/>
          </p:cNvPicPr>
          <p:nvPr/>
        </p:nvPicPr>
        <p:blipFill>
          <a:blip r:embed="rId3"/>
          <a:stretch>
            <a:fillRect/>
          </a:stretch>
        </p:blipFill>
        <p:spPr>
          <a:xfrm>
            <a:off x="5327866" y="0"/>
            <a:ext cx="879279" cy="1172372"/>
          </a:xfrm>
          <a:prstGeom prst="rect">
            <a:avLst/>
          </a:prstGeom>
        </p:spPr>
      </p:pic>
      <p:pic>
        <p:nvPicPr>
          <p:cNvPr id="9" name="Picture 8">
            <a:extLst>
              <a:ext uri="{FF2B5EF4-FFF2-40B4-BE49-F238E27FC236}">
                <a16:creationId xmlns:a16="http://schemas.microsoft.com/office/drawing/2014/main" xmlns="" id="{D861C84E-FABD-1E4A-BDAF-2132D859B9B8}"/>
              </a:ext>
            </a:extLst>
          </p:cNvPr>
          <p:cNvPicPr>
            <a:picLocks noChangeAspect="1"/>
          </p:cNvPicPr>
          <p:nvPr/>
        </p:nvPicPr>
        <p:blipFill>
          <a:blip r:embed="rId4"/>
          <a:stretch>
            <a:fillRect/>
          </a:stretch>
        </p:blipFill>
        <p:spPr>
          <a:xfrm>
            <a:off x="27516" y="0"/>
            <a:ext cx="1496484" cy="1122363"/>
          </a:xfrm>
          <a:prstGeom prst="rect">
            <a:avLst/>
          </a:prstGeom>
        </p:spPr>
      </p:pic>
      <p:pic>
        <p:nvPicPr>
          <p:cNvPr id="11" name="Picture 10">
            <a:extLst>
              <a:ext uri="{FF2B5EF4-FFF2-40B4-BE49-F238E27FC236}">
                <a16:creationId xmlns:a16="http://schemas.microsoft.com/office/drawing/2014/main" xmlns="" id="{529CCD62-0552-2D47-9B0C-65997B03EB6B}"/>
              </a:ext>
            </a:extLst>
          </p:cNvPr>
          <p:cNvPicPr>
            <a:picLocks noChangeAspect="1"/>
          </p:cNvPicPr>
          <p:nvPr/>
        </p:nvPicPr>
        <p:blipFill>
          <a:blip r:embed="rId5"/>
          <a:stretch>
            <a:fillRect/>
          </a:stretch>
        </p:blipFill>
        <p:spPr>
          <a:xfrm>
            <a:off x="6220898" y="0"/>
            <a:ext cx="1499141" cy="1124356"/>
          </a:xfrm>
          <a:prstGeom prst="rect">
            <a:avLst/>
          </a:prstGeom>
        </p:spPr>
      </p:pic>
      <p:pic>
        <p:nvPicPr>
          <p:cNvPr id="13" name="Picture 12">
            <a:extLst>
              <a:ext uri="{FF2B5EF4-FFF2-40B4-BE49-F238E27FC236}">
                <a16:creationId xmlns:a16="http://schemas.microsoft.com/office/drawing/2014/main" xmlns="" id="{21A9B6C2-1B05-E942-BA96-D3245A179039}"/>
              </a:ext>
            </a:extLst>
          </p:cNvPr>
          <p:cNvPicPr>
            <a:picLocks noChangeAspect="1"/>
          </p:cNvPicPr>
          <p:nvPr/>
        </p:nvPicPr>
        <p:blipFill>
          <a:blip r:embed="rId6"/>
          <a:stretch>
            <a:fillRect/>
          </a:stretch>
        </p:blipFill>
        <p:spPr>
          <a:xfrm>
            <a:off x="4504897" y="-20966"/>
            <a:ext cx="822969" cy="1097292"/>
          </a:xfrm>
          <a:prstGeom prst="rect">
            <a:avLst/>
          </a:prstGeom>
        </p:spPr>
      </p:pic>
      <p:pic>
        <p:nvPicPr>
          <p:cNvPr id="15" name="Picture 14">
            <a:extLst>
              <a:ext uri="{FF2B5EF4-FFF2-40B4-BE49-F238E27FC236}">
                <a16:creationId xmlns:a16="http://schemas.microsoft.com/office/drawing/2014/main" xmlns="" id="{1B699A82-1FC8-664C-9E3D-E6BC5E51FFEC}"/>
              </a:ext>
            </a:extLst>
          </p:cNvPr>
          <p:cNvPicPr>
            <a:picLocks noChangeAspect="1"/>
          </p:cNvPicPr>
          <p:nvPr/>
        </p:nvPicPr>
        <p:blipFill>
          <a:blip r:embed="rId7"/>
          <a:stretch>
            <a:fillRect/>
          </a:stretch>
        </p:blipFill>
        <p:spPr>
          <a:xfrm>
            <a:off x="2996916" y="-21995"/>
            <a:ext cx="1496484" cy="1122363"/>
          </a:xfrm>
          <a:prstGeom prst="rect">
            <a:avLst/>
          </a:prstGeom>
        </p:spPr>
      </p:pic>
      <p:pic>
        <p:nvPicPr>
          <p:cNvPr id="17" name="Picture 16">
            <a:extLst>
              <a:ext uri="{FF2B5EF4-FFF2-40B4-BE49-F238E27FC236}">
                <a16:creationId xmlns:a16="http://schemas.microsoft.com/office/drawing/2014/main" xmlns="" id="{7E2BDA91-4BA3-FC4F-A802-AE9E99B4B6D9}"/>
              </a:ext>
            </a:extLst>
          </p:cNvPr>
          <p:cNvPicPr>
            <a:picLocks noChangeAspect="1"/>
          </p:cNvPicPr>
          <p:nvPr/>
        </p:nvPicPr>
        <p:blipFill>
          <a:blip r:embed="rId8"/>
          <a:stretch>
            <a:fillRect/>
          </a:stretch>
        </p:blipFill>
        <p:spPr>
          <a:xfrm>
            <a:off x="7703629" y="0"/>
            <a:ext cx="893433" cy="1191244"/>
          </a:xfrm>
          <a:prstGeom prst="rect">
            <a:avLst/>
          </a:prstGeom>
        </p:spPr>
      </p:pic>
      <p:pic>
        <p:nvPicPr>
          <p:cNvPr id="19" name="Picture 18">
            <a:extLst>
              <a:ext uri="{FF2B5EF4-FFF2-40B4-BE49-F238E27FC236}">
                <a16:creationId xmlns:a16="http://schemas.microsoft.com/office/drawing/2014/main" xmlns="" id="{B697799D-1653-6F4A-8E71-CE8CA4AF2D24}"/>
              </a:ext>
            </a:extLst>
          </p:cNvPr>
          <p:cNvPicPr>
            <a:picLocks noChangeAspect="1"/>
          </p:cNvPicPr>
          <p:nvPr/>
        </p:nvPicPr>
        <p:blipFill>
          <a:blip r:embed="rId9"/>
          <a:stretch>
            <a:fillRect/>
          </a:stretch>
        </p:blipFill>
        <p:spPr>
          <a:xfrm>
            <a:off x="8597062" y="-21995"/>
            <a:ext cx="1588326" cy="1191244"/>
          </a:xfrm>
          <a:prstGeom prst="rect">
            <a:avLst/>
          </a:prstGeom>
        </p:spPr>
      </p:pic>
      <p:pic>
        <p:nvPicPr>
          <p:cNvPr id="21" name="Picture 20">
            <a:extLst>
              <a:ext uri="{FF2B5EF4-FFF2-40B4-BE49-F238E27FC236}">
                <a16:creationId xmlns:a16="http://schemas.microsoft.com/office/drawing/2014/main" xmlns="" id="{91506A67-203E-AA44-9DA1-7F1A04A58B2F}"/>
              </a:ext>
            </a:extLst>
          </p:cNvPr>
          <p:cNvPicPr>
            <a:picLocks noChangeAspect="1"/>
          </p:cNvPicPr>
          <p:nvPr/>
        </p:nvPicPr>
        <p:blipFill>
          <a:blip r:embed="rId10"/>
          <a:stretch>
            <a:fillRect/>
          </a:stretch>
        </p:blipFill>
        <p:spPr>
          <a:xfrm>
            <a:off x="10208964" y="-22329"/>
            <a:ext cx="1556029" cy="1167021"/>
          </a:xfrm>
          <a:prstGeom prst="rect">
            <a:avLst/>
          </a:prstGeom>
        </p:spPr>
      </p:pic>
    </p:spTree>
    <p:extLst>
      <p:ext uri="{BB962C8B-B14F-4D97-AF65-F5344CB8AC3E}">
        <p14:creationId xmlns:p14="http://schemas.microsoft.com/office/powerpoint/2010/main" xmlns="" val="3110655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5BB0F7A-32FB-5741-8059-BE9492DEF0E8}"/>
              </a:ext>
            </a:extLst>
          </p:cNvPr>
          <p:cNvSpPr>
            <a:spLocks noGrp="1"/>
          </p:cNvSpPr>
          <p:nvPr>
            <p:ph type="title"/>
          </p:nvPr>
        </p:nvSpPr>
        <p:spPr/>
        <p:txBody>
          <a:bodyPr/>
          <a:lstStyle/>
          <a:p>
            <a:r>
              <a:rPr lang="en-GB"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Good practices</a:t>
            </a:r>
          </a:p>
        </p:txBody>
      </p:sp>
      <p:sp>
        <p:nvSpPr>
          <p:cNvPr id="3" name="Content Placeholder 2">
            <a:extLst>
              <a:ext uri="{FF2B5EF4-FFF2-40B4-BE49-F238E27FC236}">
                <a16:creationId xmlns:a16="http://schemas.microsoft.com/office/drawing/2014/main" xmlns="" id="{28B6D9A2-6931-9C47-B448-BC0592B497B4}"/>
              </a:ext>
            </a:extLst>
          </p:cNvPr>
          <p:cNvSpPr>
            <a:spLocks noGrp="1"/>
          </p:cNvSpPr>
          <p:nvPr>
            <p:ph idx="1"/>
          </p:nvPr>
        </p:nvSpPr>
        <p:spPr>
          <a:xfrm>
            <a:off x="838200" y="1825624"/>
            <a:ext cx="10515600" cy="5032375"/>
          </a:xfrm>
        </p:spPr>
        <p:txBody>
          <a:bodyPr>
            <a:normAutofit fontScale="70000" lnSpcReduction="20000"/>
          </a:bodyPr>
          <a:lstStyle/>
          <a:p>
            <a:r>
              <a:rPr lang="en-US" dirty="0">
                <a:latin typeface="Helvetica Neue" panose="02000503000000020004" pitchFamily="2" charset="0"/>
                <a:ea typeface="Helvetica Neue" panose="02000503000000020004" pitchFamily="2" charset="0"/>
                <a:cs typeface="Helvetica Neue" panose="02000503000000020004" pitchFamily="2" charset="0"/>
              </a:rPr>
              <a:t>Jharkhand has shown an effective convergence of Health Directorate and NHM. The Civil surgeon is the nodal officer for implementation of programs at district level. </a:t>
            </a:r>
          </a:p>
          <a:p>
            <a:r>
              <a:rPr lang="en-US" dirty="0">
                <a:latin typeface="Helvetica Neue" panose="02000503000000020004" pitchFamily="2" charset="0"/>
                <a:ea typeface="Helvetica Neue" panose="02000503000000020004" pitchFamily="2" charset="0"/>
                <a:cs typeface="Helvetica Neue" panose="02000503000000020004" pitchFamily="2" charset="0"/>
              </a:rPr>
              <a:t>RI functioning well and night vaccination through RATH Campaign launched on 8th November for underserved children.</a:t>
            </a:r>
            <a:r>
              <a:rPr lang="en-IN" dirty="0">
                <a:latin typeface="Helvetica Neue" panose="02000503000000020004" pitchFamily="2" charset="0"/>
                <a:ea typeface="Helvetica Neue" panose="02000503000000020004" pitchFamily="2" charset="0"/>
                <a:cs typeface="Helvetica Neue" panose="02000503000000020004" pitchFamily="2" charset="0"/>
              </a:rPr>
              <a:t> </a:t>
            </a:r>
            <a:r>
              <a:rPr lang="en-US" dirty="0">
                <a:latin typeface="Helvetica Neue" panose="02000503000000020004" pitchFamily="2" charset="0"/>
                <a:ea typeface="Helvetica Neue" panose="02000503000000020004" pitchFamily="2" charset="0"/>
                <a:cs typeface="Helvetica Neue" panose="02000503000000020004" pitchFamily="2" charset="0"/>
              </a:rPr>
              <a:t>The innovative approach of Night Vaccination campaign for ‘missed out’ street children is commendable. Leprosy ACDC going well in </a:t>
            </a:r>
            <a:r>
              <a:rPr lang="en-US" dirty="0" err="1">
                <a:latin typeface="Helvetica Neue" panose="02000503000000020004" pitchFamily="2" charset="0"/>
                <a:ea typeface="Helvetica Neue" panose="02000503000000020004" pitchFamily="2" charset="0"/>
                <a:cs typeface="Helvetica Neue" panose="02000503000000020004" pitchFamily="2" charset="0"/>
              </a:rPr>
              <a:t>Singhbhum</a:t>
            </a:r>
            <a:r>
              <a:rPr lang="en-US" dirty="0">
                <a:latin typeface="Helvetica Neue" panose="02000503000000020004" pitchFamily="2" charset="0"/>
                <a:ea typeface="Helvetica Neue" panose="02000503000000020004" pitchFamily="2" charset="0"/>
                <a:cs typeface="Helvetica Neue" panose="02000503000000020004" pitchFamily="2" charset="0"/>
              </a:rPr>
              <a:t> and </a:t>
            </a:r>
            <a:r>
              <a:rPr lang="en-US" dirty="0" err="1">
                <a:latin typeface="Helvetica Neue" panose="02000503000000020004" pitchFamily="2" charset="0"/>
                <a:ea typeface="Helvetica Neue" panose="02000503000000020004" pitchFamily="2" charset="0"/>
                <a:cs typeface="Helvetica Neue" panose="02000503000000020004" pitchFamily="2" charset="0"/>
              </a:rPr>
              <a:t>Pakur</a:t>
            </a:r>
            <a:r>
              <a:rPr lang="en-US" dirty="0">
                <a:latin typeface="Helvetica Neue" panose="02000503000000020004" pitchFamily="2" charset="0"/>
                <a:ea typeface="Helvetica Neue" panose="02000503000000020004" pitchFamily="2" charset="0"/>
                <a:cs typeface="Helvetica Neue" panose="02000503000000020004" pitchFamily="2" charset="0"/>
              </a:rPr>
              <a:t>. </a:t>
            </a:r>
          </a:p>
          <a:p>
            <a:r>
              <a:rPr lang="en-US" dirty="0">
                <a:latin typeface="Helvetica Neue" panose="02000503000000020004" pitchFamily="2" charset="0"/>
                <a:ea typeface="Helvetica Neue" panose="02000503000000020004" pitchFamily="2" charset="0"/>
                <a:cs typeface="Helvetica Neue" panose="02000503000000020004" pitchFamily="2" charset="0"/>
              </a:rPr>
              <a:t>More than 70% of ASHAs/</a:t>
            </a:r>
            <a:r>
              <a:rPr lang="en-US" dirty="0" err="1">
                <a:latin typeface="Helvetica Neue" panose="02000503000000020004" pitchFamily="2" charset="0"/>
                <a:ea typeface="Helvetica Neue" panose="02000503000000020004" pitchFamily="2" charset="0"/>
                <a:cs typeface="Helvetica Neue" panose="02000503000000020004" pitchFamily="2" charset="0"/>
              </a:rPr>
              <a:t>Shayias</a:t>
            </a:r>
            <a:r>
              <a:rPr lang="en-US" dirty="0">
                <a:latin typeface="Helvetica Neue" panose="02000503000000020004" pitchFamily="2" charset="0"/>
                <a:ea typeface="Helvetica Neue" panose="02000503000000020004" pitchFamily="2" charset="0"/>
                <a:cs typeface="Helvetica Neue" panose="02000503000000020004" pitchFamily="2" charset="0"/>
              </a:rPr>
              <a:t> are trained in Module 6-7 training in and demonstrated good knowledge about HBPNC. The resting places (‘Basa’) for relatives and </a:t>
            </a:r>
            <a:r>
              <a:rPr lang="en-US" dirty="0" err="1">
                <a:latin typeface="Helvetica Neue" panose="02000503000000020004" pitchFamily="2" charset="0"/>
                <a:ea typeface="Helvetica Neue" panose="02000503000000020004" pitchFamily="2" charset="0"/>
                <a:cs typeface="Helvetica Neue" panose="02000503000000020004" pitchFamily="2" charset="0"/>
              </a:rPr>
              <a:t>sathiyas</a:t>
            </a:r>
            <a:r>
              <a:rPr lang="en-US" dirty="0">
                <a:latin typeface="Helvetica Neue" panose="02000503000000020004" pitchFamily="2" charset="0"/>
                <a:ea typeface="Helvetica Neue" panose="02000503000000020004" pitchFamily="2" charset="0"/>
                <a:cs typeface="Helvetica Neue" panose="02000503000000020004" pitchFamily="2" charset="0"/>
              </a:rPr>
              <a:t> was well utilized. </a:t>
            </a:r>
            <a:r>
              <a:rPr lang="en-US" dirty="0" err="1">
                <a:latin typeface="Helvetica Neue" panose="02000503000000020004" pitchFamily="2" charset="0"/>
                <a:ea typeface="Helvetica Neue" panose="02000503000000020004" pitchFamily="2" charset="0"/>
                <a:cs typeface="Helvetica Neue" panose="02000503000000020004" pitchFamily="2" charset="0"/>
              </a:rPr>
              <a:t>Sahiyas</a:t>
            </a:r>
            <a:r>
              <a:rPr lang="en-US" dirty="0">
                <a:latin typeface="Helvetica Neue" panose="02000503000000020004" pitchFamily="2" charset="0"/>
                <a:ea typeface="Helvetica Neue" panose="02000503000000020004" pitchFamily="2" charset="0"/>
                <a:cs typeface="Helvetica Neue" panose="02000503000000020004" pitchFamily="2" charset="0"/>
              </a:rPr>
              <a:t> were provide with both Drug and HBPNC Kits, but only the trained were provided with cycles. </a:t>
            </a:r>
          </a:p>
          <a:p>
            <a:r>
              <a:rPr lang="en-US" dirty="0" err="1">
                <a:latin typeface="Helvetica Neue" panose="02000503000000020004" pitchFamily="2" charset="0"/>
                <a:ea typeface="Helvetica Neue" panose="02000503000000020004" pitchFamily="2" charset="0"/>
                <a:cs typeface="Helvetica Neue" panose="02000503000000020004" pitchFamily="2" charset="0"/>
              </a:rPr>
              <a:t>Mamta</a:t>
            </a:r>
            <a:r>
              <a:rPr lang="en-US" dirty="0">
                <a:latin typeface="Helvetica Neue" panose="02000503000000020004" pitchFamily="2" charset="0"/>
                <a:ea typeface="Helvetica Neue" panose="02000503000000020004" pitchFamily="2" charset="0"/>
                <a:cs typeface="Helvetica Neue" panose="02000503000000020004" pitchFamily="2" charset="0"/>
              </a:rPr>
              <a:t> </a:t>
            </a:r>
            <a:r>
              <a:rPr lang="en-US" dirty="0" err="1">
                <a:latin typeface="Helvetica Neue" panose="02000503000000020004" pitchFamily="2" charset="0"/>
                <a:ea typeface="Helvetica Neue" panose="02000503000000020004" pitchFamily="2" charset="0"/>
                <a:cs typeface="Helvetica Neue" panose="02000503000000020004" pitchFamily="2" charset="0"/>
              </a:rPr>
              <a:t>Vahans</a:t>
            </a:r>
            <a:r>
              <a:rPr lang="en-US" dirty="0">
                <a:latin typeface="Helvetica Neue" panose="02000503000000020004" pitchFamily="2" charset="0"/>
                <a:ea typeface="Helvetica Neue" panose="02000503000000020004" pitchFamily="2" charset="0"/>
                <a:cs typeface="Helvetica Neue" panose="02000503000000020004" pitchFamily="2" charset="0"/>
              </a:rPr>
              <a:t> are available for referral &amp; transport and outsourced Mobile Medical Units (MMU) provide outpatient services to underserved remote areas, using a fixed monthly. Outreach activities for NTCP and screening of school children for NPCB+VI was available. Jan-</a:t>
            </a:r>
            <a:r>
              <a:rPr lang="en-US" dirty="0" err="1">
                <a:latin typeface="Helvetica Neue" panose="02000503000000020004" pitchFamily="2" charset="0"/>
                <a:ea typeface="Helvetica Neue" panose="02000503000000020004" pitchFamily="2" charset="0"/>
                <a:cs typeface="Helvetica Neue" panose="02000503000000020004" pitchFamily="2" charset="0"/>
              </a:rPr>
              <a:t>samvad</a:t>
            </a:r>
            <a:r>
              <a:rPr lang="en-US" dirty="0">
                <a:latin typeface="Helvetica Neue" panose="02000503000000020004" pitchFamily="2" charset="0"/>
                <a:ea typeface="Helvetica Neue" panose="02000503000000020004" pitchFamily="2" charset="0"/>
                <a:cs typeface="Helvetica Neue" panose="02000503000000020004" pitchFamily="2" charset="0"/>
              </a:rPr>
              <a:t> are being organized in all the districts.</a:t>
            </a:r>
            <a:endParaRPr lang="en-IN" dirty="0">
              <a:latin typeface="Helvetica Neue" panose="02000503000000020004" pitchFamily="2" charset="0"/>
              <a:ea typeface="Helvetica Neue" panose="02000503000000020004" pitchFamily="2" charset="0"/>
              <a:cs typeface="Helvetica Neue" panose="02000503000000020004" pitchFamily="2" charset="0"/>
            </a:endParaRPr>
          </a:p>
          <a:p>
            <a:r>
              <a:rPr lang="en-US" dirty="0">
                <a:latin typeface="Helvetica Neue" panose="02000503000000020004" pitchFamily="2" charset="0"/>
                <a:ea typeface="Helvetica Neue" panose="02000503000000020004" pitchFamily="2" charset="0"/>
                <a:cs typeface="Helvetica Neue" panose="02000503000000020004" pitchFamily="2" charset="0"/>
              </a:rPr>
              <a:t>97% agencies registered on PFMS, the BAMs are trained and cash book is maintained in all facilities visited </a:t>
            </a:r>
          </a:p>
          <a:p>
            <a:r>
              <a:rPr lang="en-US" dirty="0">
                <a:latin typeface="Helvetica Neue" panose="02000503000000020004" pitchFamily="2" charset="0"/>
                <a:ea typeface="Helvetica Neue" panose="02000503000000020004" pitchFamily="2" charset="0"/>
                <a:cs typeface="Helvetica Neue" panose="02000503000000020004" pitchFamily="2" charset="0"/>
              </a:rPr>
              <a:t>Mobile Academy (MA) </a:t>
            </a:r>
            <a:r>
              <a:rPr lang="en-US" sz="2200" dirty="0">
                <a:latin typeface="Helvetica Neue" panose="02000503000000020004" pitchFamily="2" charset="0"/>
                <a:ea typeface="Helvetica Neue" panose="02000503000000020004" pitchFamily="2" charset="0"/>
                <a:cs typeface="Helvetica Neue" panose="02000503000000020004" pitchFamily="2" charset="0"/>
              </a:rPr>
              <a:t>(audio training course to improve the knowledge base and communication skills of ASHAs/</a:t>
            </a:r>
            <a:r>
              <a:rPr lang="en-US" sz="2200" dirty="0" err="1">
                <a:latin typeface="Helvetica Neue" panose="02000503000000020004" pitchFamily="2" charset="0"/>
                <a:ea typeface="Helvetica Neue" panose="02000503000000020004" pitchFamily="2" charset="0"/>
                <a:cs typeface="Helvetica Neue" panose="02000503000000020004" pitchFamily="2" charset="0"/>
              </a:rPr>
              <a:t>Shayiasis</a:t>
            </a:r>
            <a:r>
              <a:rPr lang="en-US" sz="2200" dirty="0">
                <a:latin typeface="Helvetica Neue" panose="02000503000000020004" pitchFamily="2" charset="0"/>
                <a:ea typeface="Helvetica Neue" panose="02000503000000020004" pitchFamily="2" charset="0"/>
                <a:cs typeface="Helvetica Neue" panose="02000503000000020004" pitchFamily="2" charset="0"/>
              </a:rPr>
              <a:t>) </a:t>
            </a:r>
            <a:r>
              <a:rPr lang="en-US" dirty="0">
                <a:latin typeface="Helvetica Neue" panose="02000503000000020004" pitchFamily="2" charset="0"/>
                <a:ea typeface="Helvetica Neue" panose="02000503000000020004" pitchFamily="2" charset="0"/>
                <a:cs typeface="Helvetica Neue" panose="02000503000000020004" pitchFamily="2" charset="0"/>
              </a:rPr>
              <a:t>off to a good start  in East </a:t>
            </a:r>
            <a:r>
              <a:rPr lang="en-US" dirty="0" err="1">
                <a:latin typeface="Helvetica Neue" panose="02000503000000020004" pitchFamily="2" charset="0"/>
                <a:ea typeface="Helvetica Neue" panose="02000503000000020004" pitchFamily="2" charset="0"/>
                <a:cs typeface="Helvetica Neue" panose="02000503000000020004" pitchFamily="2" charset="0"/>
              </a:rPr>
              <a:t>Singhbhum</a:t>
            </a:r>
            <a:r>
              <a:rPr lang="en-US" dirty="0">
                <a:latin typeface="Helvetica Neue" panose="02000503000000020004" pitchFamily="2" charset="0"/>
                <a:ea typeface="Helvetica Neue" panose="02000503000000020004" pitchFamily="2" charset="0"/>
                <a:cs typeface="Helvetica Neue" panose="02000503000000020004" pitchFamily="2" charset="0"/>
              </a:rPr>
              <a:t> with an impressive completion status of 80%, but in </a:t>
            </a:r>
            <a:r>
              <a:rPr lang="en-US" dirty="0" err="1">
                <a:latin typeface="Helvetica Neue" panose="02000503000000020004" pitchFamily="2" charset="0"/>
                <a:ea typeface="Helvetica Neue" panose="02000503000000020004" pitchFamily="2" charset="0"/>
                <a:cs typeface="Helvetica Neue" panose="02000503000000020004" pitchFamily="2" charset="0"/>
              </a:rPr>
              <a:t>Pakur</a:t>
            </a:r>
            <a:r>
              <a:rPr lang="en-US" dirty="0">
                <a:latin typeface="Helvetica Neue" panose="02000503000000020004" pitchFamily="2" charset="0"/>
                <a:ea typeface="Helvetica Neue" panose="02000503000000020004" pitchFamily="2" charset="0"/>
                <a:cs typeface="Helvetica Neue" panose="02000503000000020004" pitchFamily="2" charset="0"/>
              </a:rPr>
              <a:t>, it is at 28%</a:t>
            </a:r>
            <a:endParaRPr lang="en-GB" dirty="0">
              <a:latin typeface="Helvetica Neue" panose="02000503000000020004"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xmlns="" val="24472774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352FBE-5D1C-0E45-902F-9546A5989B8D}"/>
              </a:ext>
            </a:extLst>
          </p:cNvPr>
          <p:cNvSpPr>
            <a:spLocks noGrp="1"/>
          </p:cNvSpPr>
          <p:nvPr>
            <p:ph type="title"/>
          </p:nvPr>
        </p:nvSpPr>
        <p:spPr/>
        <p:txBody>
          <a:bodyPr/>
          <a:lstStyle/>
          <a:p>
            <a:r>
              <a:rPr lang="en-GB"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Concerns</a:t>
            </a:r>
          </a:p>
        </p:txBody>
      </p:sp>
      <p:sp>
        <p:nvSpPr>
          <p:cNvPr id="3" name="Content Placeholder 2">
            <a:extLst>
              <a:ext uri="{FF2B5EF4-FFF2-40B4-BE49-F238E27FC236}">
                <a16:creationId xmlns:a16="http://schemas.microsoft.com/office/drawing/2014/main" xmlns="" id="{139CEA0C-CE5E-5340-AE99-E05E9F4EE0DC}"/>
              </a:ext>
            </a:extLst>
          </p:cNvPr>
          <p:cNvSpPr>
            <a:spLocks noGrp="1"/>
          </p:cNvSpPr>
          <p:nvPr>
            <p:ph idx="1"/>
          </p:nvPr>
        </p:nvSpPr>
        <p:spPr/>
        <p:txBody>
          <a:bodyPr>
            <a:normAutofit fontScale="70000" lnSpcReduction="20000"/>
          </a:bodyPr>
          <a:lstStyle/>
          <a:p>
            <a:r>
              <a:rPr lang="en-US" dirty="0">
                <a:latin typeface="Helvetica Neue" panose="02000503000000020004" pitchFamily="2" charset="0"/>
                <a:ea typeface="Helvetica Neue" panose="02000503000000020004" pitchFamily="2" charset="0"/>
                <a:cs typeface="Helvetica Neue" panose="02000503000000020004" pitchFamily="2" charset="0"/>
              </a:rPr>
              <a:t>Jharkhand remains the second poorest state, with 46.2% poverty. </a:t>
            </a:r>
          </a:p>
          <a:p>
            <a:r>
              <a:rPr lang="en-US" dirty="0">
                <a:latin typeface="Helvetica Neue" panose="02000503000000020004" pitchFamily="2" charset="0"/>
                <a:ea typeface="Helvetica Neue" panose="02000503000000020004" pitchFamily="2" charset="0"/>
                <a:cs typeface="Helvetica Neue" panose="02000503000000020004" pitchFamily="2" charset="0"/>
              </a:rPr>
              <a:t>Yet, 71.7% of households are not availing facilities of government hospitals. This is attributed to poor quality of care in the health facilities, lack of healthcare manpower and low utilization of budgetary allocations</a:t>
            </a:r>
          </a:p>
          <a:p>
            <a:r>
              <a:rPr lang="en-US" dirty="0">
                <a:latin typeface="Helvetica Neue" panose="02000503000000020004" pitchFamily="2" charset="0"/>
                <a:ea typeface="Helvetica Neue" panose="02000503000000020004" pitchFamily="2" charset="0"/>
                <a:cs typeface="Helvetica Neue" panose="02000503000000020004" pitchFamily="2" charset="0"/>
              </a:rPr>
              <a:t>PHCs in </a:t>
            </a:r>
            <a:r>
              <a:rPr lang="en-US" dirty="0" err="1">
                <a:latin typeface="Helvetica Neue" panose="02000503000000020004" pitchFamily="2" charset="0"/>
                <a:ea typeface="Helvetica Neue" panose="02000503000000020004" pitchFamily="2" charset="0"/>
                <a:cs typeface="Helvetica Neue" panose="02000503000000020004" pitchFamily="2" charset="0"/>
              </a:rPr>
              <a:t>Pakur</a:t>
            </a:r>
            <a:r>
              <a:rPr lang="en-US" dirty="0">
                <a:latin typeface="Helvetica Neue" panose="02000503000000020004" pitchFamily="2" charset="0"/>
                <a:ea typeface="Helvetica Neue" panose="02000503000000020004" pitchFamily="2" charset="0"/>
                <a:cs typeface="Helvetica Neue" panose="02000503000000020004" pitchFamily="2" charset="0"/>
              </a:rPr>
              <a:t> did not have electricity and water supply and as an aspirational district, there are immediate fixes available from other Govt departments for </a:t>
            </a:r>
            <a:r>
              <a:rPr lang="en-US" dirty="0" err="1">
                <a:latin typeface="Helvetica Neue" panose="02000503000000020004" pitchFamily="2" charset="0"/>
                <a:ea typeface="Helvetica Neue" panose="02000503000000020004" pitchFamily="2" charset="0"/>
                <a:cs typeface="Helvetica Neue" panose="02000503000000020004" pitchFamily="2" charset="0"/>
              </a:rPr>
              <a:t>Pakur</a:t>
            </a:r>
            <a:endParaRPr lang="en-US" dirty="0">
              <a:latin typeface="Helvetica Neue" panose="02000503000000020004" pitchFamily="2" charset="0"/>
              <a:ea typeface="Helvetica Neue" panose="02000503000000020004" pitchFamily="2" charset="0"/>
              <a:cs typeface="Helvetica Neue" panose="02000503000000020004" pitchFamily="2" charset="0"/>
            </a:endParaRPr>
          </a:p>
          <a:p>
            <a:r>
              <a:rPr lang="en-US" dirty="0">
                <a:latin typeface="Helvetica Neue" panose="02000503000000020004" pitchFamily="2" charset="0"/>
                <a:ea typeface="Helvetica Neue" panose="02000503000000020004" pitchFamily="2" charset="0"/>
                <a:cs typeface="Helvetica Neue" panose="02000503000000020004" pitchFamily="2" charset="0"/>
              </a:rPr>
              <a:t>PHCs are neglected and all of the Sub Centers and ANMs were linked directly to CHCs. IPD services in all hospitals were found to be sub optimally utilized with bed occupancy rates of 50%  </a:t>
            </a:r>
          </a:p>
          <a:p>
            <a:r>
              <a:rPr lang="en-US" dirty="0">
                <a:latin typeface="Helvetica Neue" panose="02000503000000020004" pitchFamily="2" charset="0"/>
                <a:ea typeface="Helvetica Neue" panose="02000503000000020004" pitchFamily="2" charset="0"/>
                <a:cs typeface="Helvetica Neue" panose="02000503000000020004" pitchFamily="2" charset="0"/>
              </a:rPr>
              <a:t>High rate of teenage pregnancies in </a:t>
            </a:r>
            <a:r>
              <a:rPr lang="en-US" dirty="0" err="1">
                <a:latin typeface="Helvetica Neue" panose="02000503000000020004" pitchFamily="2" charset="0"/>
                <a:ea typeface="Helvetica Neue" panose="02000503000000020004" pitchFamily="2" charset="0"/>
                <a:cs typeface="Helvetica Neue" panose="02000503000000020004" pitchFamily="2" charset="0"/>
              </a:rPr>
              <a:t>Pakur</a:t>
            </a:r>
            <a:r>
              <a:rPr lang="en-US" dirty="0">
                <a:latin typeface="Helvetica Neue" panose="02000503000000020004" pitchFamily="2" charset="0"/>
                <a:ea typeface="Helvetica Neue" panose="02000503000000020004" pitchFamily="2" charset="0"/>
                <a:cs typeface="Helvetica Neue" panose="02000503000000020004" pitchFamily="2" charset="0"/>
              </a:rPr>
              <a:t> (17.2%) and Jamshedpur (9%). RKSK trained staff was not available in AFHC clinics in both CRM districts</a:t>
            </a:r>
          </a:p>
          <a:p>
            <a:r>
              <a:rPr lang="en-US" dirty="0">
                <a:latin typeface="Helvetica Neue" panose="02000503000000020004" pitchFamily="2" charset="0"/>
                <a:ea typeface="Helvetica Neue" panose="02000503000000020004" pitchFamily="2" charset="0"/>
                <a:cs typeface="Helvetica Neue" panose="02000503000000020004" pitchFamily="2" charset="0"/>
              </a:rPr>
              <a:t>Human resource vacancies require urgent attention as 70% of posts  of Specialists/Medicals Officers, 90% of posts of nurses and 50% of posts of ANMs are vacant. Learning from innovative models from other states are available</a:t>
            </a:r>
            <a:endParaRPr lang="en-GB" dirty="0">
              <a:latin typeface="Helvetica Neue" panose="02000503000000020004"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xmlns="" val="32659215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F88E3D8-454A-FC47-B18C-F5BA2EF5BF19}"/>
              </a:ext>
            </a:extLst>
          </p:cNvPr>
          <p:cNvSpPr>
            <a:spLocks noGrp="1"/>
          </p:cNvSpPr>
          <p:nvPr>
            <p:ph type="title"/>
          </p:nvPr>
        </p:nvSpPr>
        <p:spPr>
          <a:xfrm>
            <a:off x="838200" y="684928"/>
            <a:ext cx="10515600" cy="1325563"/>
          </a:xfrm>
        </p:spPr>
        <p:txBody>
          <a:bodyPr/>
          <a:lstStyle/>
          <a:p>
            <a:r>
              <a:rPr lang="en-GB"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Recommendations</a:t>
            </a:r>
          </a:p>
        </p:txBody>
      </p:sp>
      <p:sp>
        <p:nvSpPr>
          <p:cNvPr id="3" name="Content Placeholder 2">
            <a:extLst>
              <a:ext uri="{FF2B5EF4-FFF2-40B4-BE49-F238E27FC236}">
                <a16:creationId xmlns:a16="http://schemas.microsoft.com/office/drawing/2014/main" xmlns="" id="{0D1D2661-5059-544B-B83A-5717F2DEF62B}"/>
              </a:ext>
            </a:extLst>
          </p:cNvPr>
          <p:cNvSpPr>
            <a:spLocks noGrp="1"/>
          </p:cNvSpPr>
          <p:nvPr>
            <p:ph idx="1"/>
          </p:nvPr>
        </p:nvSpPr>
        <p:spPr>
          <a:xfrm>
            <a:off x="838200" y="1825625"/>
            <a:ext cx="10515600" cy="4351338"/>
          </a:xfrm>
        </p:spPr>
        <p:txBody>
          <a:bodyPr>
            <a:normAutofit fontScale="70000" lnSpcReduction="20000"/>
          </a:bodyPr>
          <a:lstStyle/>
          <a:p>
            <a:r>
              <a:rPr lang="en-US" dirty="0">
                <a:latin typeface="Helvetica Neue" panose="02000503000000020004" pitchFamily="2" charset="0"/>
                <a:ea typeface="Helvetica Neue" panose="02000503000000020004" pitchFamily="2" charset="0"/>
                <a:cs typeface="Helvetica Neue" panose="02000503000000020004" pitchFamily="2" charset="0"/>
              </a:rPr>
              <a:t>Moving up the </a:t>
            </a:r>
            <a:r>
              <a:rPr lang="en-US" dirty="0" err="1">
                <a:latin typeface="Helvetica Neue" panose="02000503000000020004" pitchFamily="2" charset="0"/>
                <a:ea typeface="Helvetica Neue" panose="02000503000000020004" pitchFamily="2" charset="0"/>
                <a:cs typeface="Helvetica Neue" panose="02000503000000020004" pitchFamily="2" charset="0"/>
              </a:rPr>
              <a:t>Kayakalp</a:t>
            </a:r>
            <a:r>
              <a:rPr lang="en-US" dirty="0">
                <a:latin typeface="Helvetica Neue" panose="02000503000000020004" pitchFamily="2" charset="0"/>
                <a:ea typeface="Helvetica Neue" panose="02000503000000020004" pitchFamily="2" charset="0"/>
                <a:cs typeface="Helvetica Neue" panose="02000503000000020004" pitchFamily="2" charset="0"/>
              </a:rPr>
              <a:t> scoring system will be the first priority of the state, especially as regards on activities around fire safety, legal requirements and biomedical waste disposal. </a:t>
            </a:r>
          </a:p>
          <a:p>
            <a:r>
              <a:rPr lang="en-US" dirty="0">
                <a:latin typeface="Helvetica Neue" panose="02000503000000020004" pitchFamily="2" charset="0"/>
                <a:ea typeface="Helvetica Neue" panose="02000503000000020004" pitchFamily="2" charset="0"/>
                <a:cs typeface="Helvetica Neue" panose="02000503000000020004" pitchFamily="2" charset="0"/>
              </a:rPr>
              <a:t>Train and utilize service of AYUSH for national health programs other than RBSK and include all AYUSH doctors. HRMIS for effective utilization of human resources is strongly recommended. Referral linkages and follow up to be strengthened for MMU. </a:t>
            </a:r>
          </a:p>
          <a:p>
            <a:r>
              <a:rPr lang="en-US" dirty="0">
                <a:latin typeface="Helvetica Neue" panose="02000503000000020004" pitchFamily="2" charset="0"/>
                <a:ea typeface="Helvetica Neue" panose="02000503000000020004" pitchFamily="2" charset="0"/>
                <a:cs typeface="Helvetica Neue" panose="02000503000000020004" pitchFamily="2" charset="0"/>
              </a:rPr>
              <a:t>Jharkhand state needs to re-think the implementation of SNCUs in </a:t>
            </a:r>
            <a:r>
              <a:rPr lang="en-US" dirty="0" err="1">
                <a:latin typeface="Helvetica Neue" panose="02000503000000020004" pitchFamily="2" charset="0"/>
                <a:ea typeface="Helvetica Neue" panose="02000503000000020004" pitchFamily="2" charset="0"/>
                <a:cs typeface="Helvetica Neue" panose="02000503000000020004" pitchFamily="2" charset="0"/>
              </a:rPr>
              <a:t>Pakur</a:t>
            </a:r>
            <a:r>
              <a:rPr lang="en-US" dirty="0">
                <a:latin typeface="Helvetica Neue" panose="02000503000000020004" pitchFamily="2" charset="0"/>
                <a:ea typeface="Helvetica Neue" panose="02000503000000020004" pitchFamily="2" charset="0"/>
                <a:cs typeface="Helvetica Neue" panose="02000503000000020004" pitchFamily="2" charset="0"/>
              </a:rPr>
              <a:t> District as no Pediatrician is available &amp; no staff trained. KMC needs to implement in both the districts as more than 15% are LBW babies. State needs to prepare action plan for high home delivery areas and roll out of Misoprostol is an important strategy.</a:t>
            </a:r>
            <a:endParaRPr lang="en-IN" dirty="0">
              <a:latin typeface="Helvetica Neue" panose="02000503000000020004" pitchFamily="2" charset="0"/>
              <a:ea typeface="Helvetica Neue" panose="02000503000000020004" pitchFamily="2" charset="0"/>
              <a:cs typeface="Helvetica Neue" panose="02000503000000020004" pitchFamily="2" charset="0"/>
            </a:endParaRPr>
          </a:p>
          <a:p>
            <a:r>
              <a:rPr lang="en-US" dirty="0">
                <a:latin typeface="Helvetica Neue" panose="02000503000000020004" pitchFamily="2" charset="0"/>
                <a:ea typeface="Helvetica Neue" panose="02000503000000020004" pitchFamily="2" charset="0"/>
                <a:cs typeface="Helvetica Neue" panose="02000503000000020004" pitchFamily="2" charset="0"/>
              </a:rPr>
              <a:t>User charges to be removed for all patients visiting government health facilities. Development of </a:t>
            </a:r>
            <a:r>
              <a:rPr lang="en-US" dirty="0" err="1">
                <a:latin typeface="Helvetica Neue" panose="02000503000000020004" pitchFamily="2" charset="0"/>
                <a:ea typeface="Helvetica Neue" panose="02000503000000020004" pitchFamily="2" charset="0"/>
                <a:cs typeface="Helvetica Neue" panose="02000503000000020004" pitchFamily="2" charset="0"/>
              </a:rPr>
              <a:t>eLMIS</a:t>
            </a:r>
            <a:r>
              <a:rPr lang="en-US" dirty="0">
                <a:latin typeface="Helvetica Neue" panose="02000503000000020004" pitchFamily="2" charset="0"/>
                <a:ea typeface="Helvetica Neue" panose="02000503000000020004" pitchFamily="2" charset="0"/>
                <a:cs typeface="Helvetica Neue" panose="02000503000000020004" pitchFamily="2" charset="0"/>
              </a:rPr>
              <a:t>, to improve forecasting, inventory management with e-Aushadhi. Ensure that the HSCs selected for NCD screening and up gradation to HWC are the same. Operationalize Jharkhand Medical Services Corporation and increase the procurement capacity of the corporation. The state also has to implement Annual Preventive Maintenance Plan for all equipment.</a:t>
            </a:r>
            <a:endParaRPr lang="en-IN" dirty="0">
              <a:latin typeface="Helvetica Neue" panose="02000503000000020004" pitchFamily="2" charset="0"/>
              <a:ea typeface="Helvetica Neue" panose="02000503000000020004" pitchFamily="2" charset="0"/>
              <a:cs typeface="Helvetica Neue" panose="02000503000000020004" pitchFamily="2" charset="0"/>
            </a:endParaRPr>
          </a:p>
          <a:p>
            <a:endParaRPr lang="en-GB" dirty="0">
              <a:latin typeface="Helvetica Neue" panose="02000503000000020004" pitchFamily="2" charset="0"/>
              <a:ea typeface="Helvetica Neue" panose="02000503000000020004" pitchFamily="2" charset="0"/>
              <a:cs typeface="Helvetica Neue" panose="02000503000000020004" pitchFamily="2" charset="0"/>
            </a:endParaRPr>
          </a:p>
        </p:txBody>
      </p:sp>
      <p:pic>
        <p:nvPicPr>
          <p:cNvPr id="5" name="Picture 4">
            <a:extLst>
              <a:ext uri="{FF2B5EF4-FFF2-40B4-BE49-F238E27FC236}">
                <a16:creationId xmlns:a16="http://schemas.microsoft.com/office/drawing/2014/main" xmlns="" id="{BCF08256-93B2-B746-917C-D654CD4669FB}"/>
              </a:ext>
            </a:extLst>
          </p:cNvPr>
          <p:cNvPicPr>
            <a:picLocks noChangeAspect="1"/>
          </p:cNvPicPr>
          <p:nvPr/>
        </p:nvPicPr>
        <p:blipFill>
          <a:blip r:embed="rId2"/>
          <a:stretch>
            <a:fillRect/>
          </a:stretch>
        </p:blipFill>
        <p:spPr>
          <a:xfrm>
            <a:off x="-1" y="-1"/>
            <a:ext cx="1546303" cy="869795"/>
          </a:xfrm>
          <a:prstGeom prst="rect">
            <a:avLst/>
          </a:prstGeom>
        </p:spPr>
      </p:pic>
      <p:pic>
        <p:nvPicPr>
          <p:cNvPr id="7" name="Picture 6">
            <a:extLst>
              <a:ext uri="{FF2B5EF4-FFF2-40B4-BE49-F238E27FC236}">
                <a16:creationId xmlns:a16="http://schemas.microsoft.com/office/drawing/2014/main" xmlns="" id="{9B0BF0DB-7E4F-4248-A07F-789FADD2FC9A}"/>
              </a:ext>
            </a:extLst>
          </p:cNvPr>
          <p:cNvPicPr>
            <a:picLocks noChangeAspect="1"/>
          </p:cNvPicPr>
          <p:nvPr/>
        </p:nvPicPr>
        <p:blipFill>
          <a:blip r:embed="rId3"/>
          <a:stretch>
            <a:fillRect/>
          </a:stretch>
        </p:blipFill>
        <p:spPr>
          <a:xfrm>
            <a:off x="1546302" y="-2"/>
            <a:ext cx="1546302" cy="869795"/>
          </a:xfrm>
          <a:prstGeom prst="rect">
            <a:avLst/>
          </a:prstGeom>
        </p:spPr>
      </p:pic>
      <p:pic>
        <p:nvPicPr>
          <p:cNvPr id="9" name="Picture 8">
            <a:extLst>
              <a:ext uri="{FF2B5EF4-FFF2-40B4-BE49-F238E27FC236}">
                <a16:creationId xmlns:a16="http://schemas.microsoft.com/office/drawing/2014/main" xmlns="" id="{67EC1A93-5FF8-5D48-83E6-EB26C347FE2A}"/>
              </a:ext>
            </a:extLst>
          </p:cNvPr>
          <p:cNvPicPr>
            <a:picLocks noChangeAspect="1"/>
          </p:cNvPicPr>
          <p:nvPr/>
        </p:nvPicPr>
        <p:blipFill>
          <a:blip r:embed="rId4"/>
          <a:stretch>
            <a:fillRect/>
          </a:stretch>
        </p:blipFill>
        <p:spPr>
          <a:xfrm>
            <a:off x="7813287" y="39026"/>
            <a:ext cx="1085385" cy="814039"/>
          </a:xfrm>
          <a:prstGeom prst="rect">
            <a:avLst/>
          </a:prstGeom>
        </p:spPr>
      </p:pic>
      <p:pic>
        <p:nvPicPr>
          <p:cNvPr id="11" name="Picture 10">
            <a:extLst>
              <a:ext uri="{FF2B5EF4-FFF2-40B4-BE49-F238E27FC236}">
                <a16:creationId xmlns:a16="http://schemas.microsoft.com/office/drawing/2014/main" xmlns="" id="{05FB9251-1072-8E44-BA4A-73B17AE17F34}"/>
              </a:ext>
            </a:extLst>
          </p:cNvPr>
          <p:cNvPicPr>
            <a:picLocks noChangeAspect="1"/>
          </p:cNvPicPr>
          <p:nvPr/>
        </p:nvPicPr>
        <p:blipFill>
          <a:blip r:embed="rId5"/>
          <a:stretch>
            <a:fillRect/>
          </a:stretch>
        </p:blipFill>
        <p:spPr>
          <a:xfrm>
            <a:off x="5508702" y="5573"/>
            <a:ext cx="1174595" cy="880946"/>
          </a:xfrm>
          <a:prstGeom prst="rect">
            <a:avLst/>
          </a:prstGeom>
        </p:spPr>
      </p:pic>
      <p:pic>
        <p:nvPicPr>
          <p:cNvPr id="13" name="Picture 12">
            <a:extLst>
              <a:ext uri="{FF2B5EF4-FFF2-40B4-BE49-F238E27FC236}">
                <a16:creationId xmlns:a16="http://schemas.microsoft.com/office/drawing/2014/main" xmlns="" id="{C5C28ABA-9A89-BE44-9B78-F43331D5091C}"/>
              </a:ext>
            </a:extLst>
          </p:cNvPr>
          <p:cNvPicPr>
            <a:picLocks noChangeAspect="1"/>
          </p:cNvPicPr>
          <p:nvPr/>
        </p:nvPicPr>
        <p:blipFill>
          <a:blip r:embed="rId6"/>
          <a:stretch>
            <a:fillRect/>
          </a:stretch>
        </p:blipFill>
        <p:spPr>
          <a:xfrm>
            <a:off x="6683297" y="22300"/>
            <a:ext cx="1129990" cy="847493"/>
          </a:xfrm>
          <a:prstGeom prst="rect">
            <a:avLst/>
          </a:prstGeom>
        </p:spPr>
      </p:pic>
      <p:pic>
        <p:nvPicPr>
          <p:cNvPr id="15" name="Picture 14">
            <a:extLst>
              <a:ext uri="{FF2B5EF4-FFF2-40B4-BE49-F238E27FC236}">
                <a16:creationId xmlns:a16="http://schemas.microsoft.com/office/drawing/2014/main" xmlns="" id="{6D63C590-177F-1D45-A428-90BD9A075C03}"/>
              </a:ext>
            </a:extLst>
          </p:cNvPr>
          <p:cNvPicPr>
            <a:picLocks noChangeAspect="1"/>
          </p:cNvPicPr>
          <p:nvPr/>
        </p:nvPicPr>
        <p:blipFill>
          <a:blip r:embed="rId7"/>
          <a:stretch>
            <a:fillRect/>
          </a:stretch>
        </p:blipFill>
        <p:spPr>
          <a:xfrm>
            <a:off x="3136283" y="-19170"/>
            <a:ext cx="1195970" cy="896978"/>
          </a:xfrm>
          <a:prstGeom prst="rect">
            <a:avLst/>
          </a:prstGeom>
        </p:spPr>
      </p:pic>
      <p:pic>
        <p:nvPicPr>
          <p:cNvPr id="17" name="Picture 16">
            <a:extLst>
              <a:ext uri="{FF2B5EF4-FFF2-40B4-BE49-F238E27FC236}">
                <a16:creationId xmlns:a16="http://schemas.microsoft.com/office/drawing/2014/main" xmlns="" id="{4632D623-A827-4540-98AF-63CC849AD1A3}"/>
              </a:ext>
            </a:extLst>
          </p:cNvPr>
          <p:cNvPicPr>
            <a:picLocks noChangeAspect="1"/>
          </p:cNvPicPr>
          <p:nvPr/>
        </p:nvPicPr>
        <p:blipFill>
          <a:blip r:embed="rId8"/>
          <a:stretch>
            <a:fillRect/>
          </a:stretch>
        </p:blipFill>
        <p:spPr>
          <a:xfrm>
            <a:off x="4332253" y="-19170"/>
            <a:ext cx="1195970" cy="896978"/>
          </a:xfrm>
          <a:prstGeom prst="rect">
            <a:avLst/>
          </a:prstGeom>
        </p:spPr>
      </p:pic>
      <p:pic>
        <p:nvPicPr>
          <p:cNvPr id="20" name="Picture 19">
            <a:extLst>
              <a:ext uri="{FF2B5EF4-FFF2-40B4-BE49-F238E27FC236}">
                <a16:creationId xmlns:a16="http://schemas.microsoft.com/office/drawing/2014/main" xmlns="" id="{1C1013AA-1DF9-5841-9FBF-039957CC899C}"/>
              </a:ext>
            </a:extLst>
          </p:cNvPr>
          <p:cNvPicPr>
            <a:picLocks noChangeAspect="1"/>
          </p:cNvPicPr>
          <p:nvPr/>
        </p:nvPicPr>
        <p:blipFill>
          <a:blip r:embed="rId9"/>
          <a:stretch>
            <a:fillRect/>
          </a:stretch>
        </p:blipFill>
        <p:spPr>
          <a:xfrm>
            <a:off x="11493657" y="-44971"/>
            <a:ext cx="698344" cy="931125"/>
          </a:xfrm>
          <a:prstGeom prst="rect">
            <a:avLst/>
          </a:prstGeom>
        </p:spPr>
      </p:pic>
      <p:pic>
        <p:nvPicPr>
          <p:cNvPr id="22" name="Picture 21">
            <a:extLst>
              <a:ext uri="{FF2B5EF4-FFF2-40B4-BE49-F238E27FC236}">
                <a16:creationId xmlns:a16="http://schemas.microsoft.com/office/drawing/2014/main" xmlns="" id="{0AC0023D-2F4F-B441-B6A1-CE167DF563B4}"/>
              </a:ext>
            </a:extLst>
          </p:cNvPr>
          <p:cNvPicPr>
            <a:picLocks noChangeAspect="1"/>
          </p:cNvPicPr>
          <p:nvPr/>
        </p:nvPicPr>
        <p:blipFill>
          <a:blip r:embed="rId10"/>
          <a:stretch>
            <a:fillRect/>
          </a:stretch>
        </p:blipFill>
        <p:spPr>
          <a:xfrm>
            <a:off x="10795313" y="-24047"/>
            <a:ext cx="698344" cy="931125"/>
          </a:xfrm>
          <a:prstGeom prst="rect">
            <a:avLst/>
          </a:prstGeom>
        </p:spPr>
      </p:pic>
      <p:pic>
        <p:nvPicPr>
          <p:cNvPr id="24" name="Picture 23">
            <a:extLst>
              <a:ext uri="{FF2B5EF4-FFF2-40B4-BE49-F238E27FC236}">
                <a16:creationId xmlns:a16="http://schemas.microsoft.com/office/drawing/2014/main" xmlns="" id="{E09C514C-C1F5-7044-9460-4D40BE564D0F}"/>
              </a:ext>
            </a:extLst>
          </p:cNvPr>
          <p:cNvPicPr>
            <a:picLocks noChangeAspect="1"/>
          </p:cNvPicPr>
          <p:nvPr/>
        </p:nvPicPr>
        <p:blipFill>
          <a:blip r:embed="rId11"/>
          <a:stretch>
            <a:fillRect/>
          </a:stretch>
        </p:blipFill>
        <p:spPr>
          <a:xfrm>
            <a:off x="8898672" y="-45998"/>
            <a:ext cx="1198751" cy="899063"/>
          </a:xfrm>
          <a:prstGeom prst="rect">
            <a:avLst/>
          </a:prstGeom>
        </p:spPr>
      </p:pic>
      <p:pic>
        <p:nvPicPr>
          <p:cNvPr id="26" name="Picture 25">
            <a:extLst>
              <a:ext uri="{FF2B5EF4-FFF2-40B4-BE49-F238E27FC236}">
                <a16:creationId xmlns:a16="http://schemas.microsoft.com/office/drawing/2014/main" xmlns="" id="{DCEBFE5A-3F31-E542-996D-F2E328E43B76}"/>
              </a:ext>
            </a:extLst>
          </p:cNvPr>
          <p:cNvPicPr>
            <a:picLocks noChangeAspect="1"/>
          </p:cNvPicPr>
          <p:nvPr/>
        </p:nvPicPr>
        <p:blipFill>
          <a:blip r:embed="rId12"/>
          <a:stretch>
            <a:fillRect/>
          </a:stretch>
        </p:blipFill>
        <p:spPr>
          <a:xfrm>
            <a:off x="10130429" y="-45998"/>
            <a:ext cx="1177376" cy="883032"/>
          </a:xfrm>
          <a:prstGeom prst="rect">
            <a:avLst/>
          </a:prstGeom>
        </p:spPr>
      </p:pic>
    </p:spTree>
    <p:extLst>
      <p:ext uri="{BB962C8B-B14F-4D97-AF65-F5344CB8AC3E}">
        <p14:creationId xmlns:p14="http://schemas.microsoft.com/office/powerpoint/2010/main" xmlns="" val="312572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1761</TotalTime>
  <Words>667</Words>
  <Application>Microsoft Office PowerPoint</Application>
  <PresentationFormat>Custom</PresentationFormat>
  <Paragraphs>25</Paragraphs>
  <Slides>4</Slides>
  <Notes>1</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Jharkhand</vt:lpstr>
      <vt:lpstr>Good practices</vt:lpstr>
      <vt:lpstr>Concerns</vt:lpstr>
      <vt:lpstr>Recommendations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Jharkhand</dc:title>
  <dc:creator>NRHM-II</dc:creator>
  <cp:lastModifiedBy>hp</cp:lastModifiedBy>
  <cp:revision>8</cp:revision>
  <cp:lastPrinted>2018-05-22T12:38:59Z</cp:lastPrinted>
  <dcterms:created xsi:type="dcterms:W3CDTF">2018-05-20T15:57:51Z</dcterms:created>
  <dcterms:modified xsi:type="dcterms:W3CDTF">2018-06-15T14:31:28Z</dcterms:modified>
</cp:coreProperties>
</file>